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58" r:id="rId3"/>
    <p:sldId id="261" r:id="rId4"/>
    <p:sldId id="260" r:id="rId5"/>
    <p:sldId id="262" r:id="rId6"/>
    <p:sldId id="263" r:id="rId7"/>
    <p:sldId id="436" r:id="rId8"/>
    <p:sldId id="469" r:id="rId9"/>
    <p:sldId id="478" r:id="rId10"/>
    <p:sldId id="437" r:id="rId11"/>
    <p:sldId id="470" r:id="rId12"/>
    <p:sldId id="471" r:id="rId13"/>
    <p:sldId id="438" r:id="rId14"/>
    <p:sldId id="472" r:id="rId15"/>
    <p:sldId id="479" r:id="rId16"/>
    <p:sldId id="439" r:id="rId17"/>
    <p:sldId id="473" r:id="rId18"/>
    <p:sldId id="477" r:id="rId19"/>
    <p:sldId id="264" r:id="rId20"/>
    <p:sldId id="266"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672436-818F-48F4-BE99-C0A62D957C23}" type="datetimeFigureOut">
              <a:rPr lang="en-GB" smtClean="0"/>
              <a:t>24/04/2026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7AA6DB-C16B-4033-91DF-BD85522C2B04}" type="slidenum">
              <a:rPr lang="en-GB" smtClean="0"/>
              <a:t>‹#›</a:t>
            </a:fld>
            <a:endParaRPr lang="en-GB"/>
          </a:p>
        </p:txBody>
      </p:sp>
    </p:spTree>
    <p:extLst>
      <p:ext uri="{BB962C8B-B14F-4D97-AF65-F5344CB8AC3E}">
        <p14:creationId xmlns:p14="http://schemas.microsoft.com/office/powerpoint/2010/main" val="3032359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494582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3</a:t>
            </a:r>
          </a:p>
        </p:txBody>
      </p:sp>
      <p:sp>
        <p:nvSpPr>
          <p:cNvPr id="4" name="Slide Number Placeholder 3"/>
          <p:cNvSpPr>
            <a:spLocks noGrp="1"/>
          </p:cNvSpPr>
          <p:nvPr>
            <p:ph type="sldNum" sz="quarter" idx="10"/>
          </p:nvPr>
        </p:nvSpPr>
        <p:spPr/>
        <p:txBody>
          <a:bodyPr/>
          <a:lstStyle/>
          <a:p>
            <a:fld id="{73BB09BB-3E15-4161-A96B-863E27ABA704}" type="slidenum">
              <a:rPr lang="en-GB" smtClean="0"/>
              <a:t>8</a:t>
            </a:fld>
            <a:endParaRPr lang="en-GB"/>
          </a:p>
        </p:txBody>
      </p:sp>
    </p:spTree>
    <p:extLst>
      <p:ext uri="{BB962C8B-B14F-4D97-AF65-F5344CB8AC3E}">
        <p14:creationId xmlns:p14="http://schemas.microsoft.com/office/powerpoint/2010/main" val="2582753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10</a:t>
            </a:fld>
            <a:endParaRPr lang="en-GB">
              <a:solidFill>
                <a:prstClr val="black"/>
              </a:solidFill>
            </a:endParaRPr>
          </a:p>
        </p:txBody>
      </p:sp>
    </p:spTree>
    <p:extLst>
      <p:ext uri="{BB962C8B-B14F-4D97-AF65-F5344CB8AC3E}">
        <p14:creationId xmlns:p14="http://schemas.microsoft.com/office/powerpoint/2010/main" val="2079096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4</a:t>
            </a:r>
          </a:p>
        </p:txBody>
      </p:sp>
      <p:sp>
        <p:nvSpPr>
          <p:cNvPr id="4" name="Slide Number Placeholder 3"/>
          <p:cNvSpPr>
            <a:spLocks noGrp="1"/>
          </p:cNvSpPr>
          <p:nvPr>
            <p:ph type="sldNum" sz="quarter" idx="10"/>
          </p:nvPr>
        </p:nvSpPr>
        <p:spPr/>
        <p:txBody>
          <a:bodyPr/>
          <a:lstStyle/>
          <a:p>
            <a:fld id="{73BB09BB-3E15-4161-A96B-863E27ABA704}" type="slidenum">
              <a:rPr lang="en-GB" smtClean="0"/>
              <a:t>11</a:t>
            </a:fld>
            <a:endParaRPr lang="en-GB"/>
          </a:p>
        </p:txBody>
      </p:sp>
    </p:spTree>
    <p:extLst>
      <p:ext uri="{BB962C8B-B14F-4D97-AF65-F5344CB8AC3E}">
        <p14:creationId xmlns:p14="http://schemas.microsoft.com/office/powerpoint/2010/main" val="36083044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12</a:t>
            </a:fld>
            <a:endParaRPr lang="en-GB"/>
          </a:p>
        </p:txBody>
      </p:sp>
    </p:spTree>
    <p:extLst>
      <p:ext uri="{BB962C8B-B14F-4D97-AF65-F5344CB8AC3E}">
        <p14:creationId xmlns:p14="http://schemas.microsoft.com/office/powerpoint/2010/main" val="1273152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340550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5</a:t>
            </a:r>
          </a:p>
        </p:txBody>
      </p:sp>
      <p:sp>
        <p:nvSpPr>
          <p:cNvPr id="4" name="Slide Number Placeholder 3"/>
          <p:cNvSpPr>
            <a:spLocks noGrp="1"/>
          </p:cNvSpPr>
          <p:nvPr>
            <p:ph type="sldNum" sz="quarter" idx="10"/>
          </p:nvPr>
        </p:nvSpPr>
        <p:spPr/>
        <p:txBody>
          <a:bodyPr/>
          <a:lstStyle/>
          <a:p>
            <a:fld id="{73BB09BB-3E15-4161-A96B-863E27ABA704}" type="slidenum">
              <a:rPr lang="en-GB" smtClean="0"/>
              <a:t>14</a:t>
            </a:fld>
            <a:endParaRPr lang="en-GB"/>
          </a:p>
        </p:txBody>
      </p:sp>
    </p:spTree>
    <p:extLst>
      <p:ext uri="{BB962C8B-B14F-4D97-AF65-F5344CB8AC3E}">
        <p14:creationId xmlns:p14="http://schemas.microsoft.com/office/powerpoint/2010/main" val="597571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2786938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6</a:t>
            </a:r>
          </a:p>
        </p:txBody>
      </p:sp>
      <p:sp>
        <p:nvSpPr>
          <p:cNvPr id="4" name="Slide Number Placeholder 3"/>
          <p:cNvSpPr>
            <a:spLocks noGrp="1"/>
          </p:cNvSpPr>
          <p:nvPr>
            <p:ph type="sldNum" sz="quarter" idx="10"/>
          </p:nvPr>
        </p:nvSpPr>
        <p:spPr/>
        <p:txBody>
          <a:bodyPr/>
          <a:lstStyle/>
          <a:p>
            <a:fld id="{73BB09BB-3E15-4161-A96B-863E27ABA704}" type="slidenum">
              <a:rPr lang="en-GB" smtClean="0"/>
              <a:t>17</a:t>
            </a:fld>
            <a:endParaRPr lang="en-GB"/>
          </a:p>
        </p:txBody>
      </p:sp>
    </p:spTree>
    <p:extLst>
      <p:ext uri="{BB962C8B-B14F-4D97-AF65-F5344CB8AC3E}">
        <p14:creationId xmlns:p14="http://schemas.microsoft.com/office/powerpoint/2010/main" val="3961688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F38FCF-3756-4E26-BB27-48087E960149}" type="slidenum">
              <a:rPr lang="en-GB" smtClean="0"/>
              <a:t>18</a:t>
            </a:fld>
            <a:endParaRPr lang="en-GB"/>
          </a:p>
        </p:txBody>
      </p:sp>
    </p:spTree>
    <p:extLst>
      <p:ext uri="{BB962C8B-B14F-4D97-AF65-F5344CB8AC3E}">
        <p14:creationId xmlns:p14="http://schemas.microsoft.com/office/powerpoint/2010/main" val="5879226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f5035a932_1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g7f5035a932_1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2657907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963449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16647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55AAA-937C-23E6-5CE5-8FE19768F44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E4E3226-59CD-6545-6E63-E2B8AEC2C6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7488B8-052C-A644-61DD-1D32D824296B}"/>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5" name="Footer Placeholder 4">
            <a:extLst>
              <a:ext uri="{FF2B5EF4-FFF2-40B4-BE49-F238E27FC236}">
                <a16:creationId xmlns:a16="http://schemas.microsoft.com/office/drawing/2014/main" id="{B97F79DA-D0D3-2F31-2606-FDF0A21B2F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2C4CE9-FFB2-1FB3-5BAF-37A72FB43872}"/>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3758703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7D898-DB57-0B0C-ED9E-09D321845E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A8A51B-F323-7EF4-DF9D-7ABDFC7BD9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ED4D9D-D197-932D-BB14-D9718EFDEC9F}"/>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5" name="Footer Placeholder 4">
            <a:extLst>
              <a:ext uri="{FF2B5EF4-FFF2-40B4-BE49-F238E27FC236}">
                <a16:creationId xmlns:a16="http://schemas.microsoft.com/office/drawing/2014/main" id="{1AB25586-B316-6512-C047-894CACE91C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EF0FE3-E7CC-1B55-04F8-03393593F701}"/>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2938940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C2AB-CEC2-22C4-DAFA-8C98B73435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BF35955-948F-3FC0-B341-77444305D21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4590E-4138-AC77-3664-63428E53003A}"/>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5" name="Footer Placeholder 4">
            <a:extLst>
              <a:ext uri="{FF2B5EF4-FFF2-40B4-BE49-F238E27FC236}">
                <a16:creationId xmlns:a16="http://schemas.microsoft.com/office/drawing/2014/main" id="{594AD8B5-1826-5259-8DA3-C0F01EE532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16422C-AEC6-34BB-1B8B-C2047BED0BE2}"/>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498804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D34AD-F860-3627-8D50-2889D053AB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511955-EA5A-B4F2-ED33-47E247CA3DC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66548BA-7B90-4DFC-E8AD-16B988650D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8FCDF1-F976-B8C9-7FED-DC130F6D248B}"/>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6" name="Footer Placeholder 5">
            <a:extLst>
              <a:ext uri="{FF2B5EF4-FFF2-40B4-BE49-F238E27FC236}">
                <a16:creationId xmlns:a16="http://schemas.microsoft.com/office/drawing/2014/main" id="{0FF9D297-0F4A-6F2E-CDF5-731D3C4B08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57079D-9EF4-1839-4E4F-C042F5D4D878}"/>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1561540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99FAC-EF31-683E-0F1E-088F1C65D0B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A1419B-681E-A937-8255-79F0E31AF0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A292A2-8BEA-C0A8-9C1C-C8F9391C0F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96F6CDE-CE15-29FC-0F2F-C5271FB8E0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26FC64-B20F-EA7C-FC3D-1FA4EAE857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8894FE-591E-745D-45E1-CA91AE1B3584}"/>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8" name="Footer Placeholder 7">
            <a:extLst>
              <a:ext uri="{FF2B5EF4-FFF2-40B4-BE49-F238E27FC236}">
                <a16:creationId xmlns:a16="http://schemas.microsoft.com/office/drawing/2014/main" id="{623017AD-DE40-0819-9C35-8FB3D858DB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C24785-6389-DB3F-B3C4-FBE75D7FCDE2}"/>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2552953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41883-71AA-58FB-2B60-CFA52FBB98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462040-AD38-E788-9D3A-8613C5445E46}"/>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4" name="Footer Placeholder 3">
            <a:extLst>
              <a:ext uri="{FF2B5EF4-FFF2-40B4-BE49-F238E27FC236}">
                <a16:creationId xmlns:a16="http://schemas.microsoft.com/office/drawing/2014/main" id="{BB118750-61A6-764D-9B46-B5A9D97DFCD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DF4D00-CF17-7E12-6FE1-C1D7E437FC60}"/>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3821086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E8CB95-FCC1-F2AC-FC54-987B0A126A4F}"/>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3" name="Footer Placeholder 2">
            <a:extLst>
              <a:ext uri="{FF2B5EF4-FFF2-40B4-BE49-F238E27FC236}">
                <a16:creationId xmlns:a16="http://schemas.microsoft.com/office/drawing/2014/main" id="{CBB68BF0-0DFB-9B0C-BD4C-500058DF7F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CB6E7F-DB8D-8159-022D-DE833BEAA848}"/>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165270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30831-3C45-F61C-97EF-612506240F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5CE457-1C35-FDBE-E97D-8A21D2762A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91028F-E7FE-3C30-EC9A-433BF5FC2C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A5C6D6-B8A2-BE13-4DA3-B926DC6F6530}"/>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6" name="Footer Placeholder 5">
            <a:extLst>
              <a:ext uri="{FF2B5EF4-FFF2-40B4-BE49-F238E27FC236}">
                <a16:creationId xmlns:a16="http://schemas.microsoft.com/office/drawing/2014/main" id="{5635A831-2597-9892-4242-5672381F7C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8E66E0-11B3-C6A2-9FC5-4B9AAC396A4F}"/>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737475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5E36D-DEFF-6B36-A1B0-E6B770755C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4B64AD-B0B5-8752-6768-4F93A00700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74349E-EA55-77C1-6F9B-77EB8CCDBF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229DA7-A50B-C7D5-D9AB-EFACB67CB9D0}"/>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6" name="Footer Placeholder 5">
            <a:extLst>
              <a:ext uri="{FF2B5EF4-FFF2-40B4-BE49-F238E27FC236}">
                <a16:creationId xmlns:a16="http://schemas.microsoft.com/office/drawing/2014/main" id="{621F2218-FA47-4F49-BD51-3018592A5C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1F2305-0BAB-10E3-23EB-66B3774AAADD}"/>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2378127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41527-1B96-CA06-D37E-221CCE0CAD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832327-16F2-87F9-15D8-67D4AD226E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E984E6-632E-AB3B-32BA-E46E8C8C4E4B}"/>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5" name="Footer Placeholder 4">
            <a:extLst>
              <a:ext uri="{FF2B5EF4-FFF2-40B4-BE49-F238E27FC236}">
                <a16:creationId xmlns:a16="http://schemas.microsoft.com/office/drawing/2014/main" id="{48876D06-59F7-06FB-0083-0BC311569A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767074-5DCC-6A46-8A75-69B0316960EB}"/>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3912052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95AC63D-C3D7-790A-6CAA-D07D92EEAB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E9566A-0C23-E44C-E8E4-0B732111D0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380050-2B4E-F2D5-8621-F1AA66C29BF6}"/>
              </a:ext>
            </a:extLst>
          </p:cNvPr>
          <p:cNvSpPr>
            <a:spLocks noGrp="1"/>
          </p:cNvSpPr>
          <p:nvPr>
            <p:ph type="dt" sz="half" idx="10"/>
          </p:nvPr>
        </p:nvSpPr>
        <p:spPr/>
        <p:txBody>
          <a:bodyPr/>
          <a:lstStyle/>
          <a:p>
            <a:fld id="{7F6B72C6-2968-4E14-9091-EBC472134C96}" type="datetimeFigureOut">
              <a:rPr lang="en-GB" smtClean="0"/>
              <a:t>24/04/2026</a:t>
            </a:fld>
            <a:endParaRPr lang="en-GB"/>
          </a:p>
        </p:txBody>
      </p:sp>
      <p:sp>
        <p:nvSpPr>
          <p:cNvPr id="5" name="Footer Placeholder 4">
            <a:extLst>
              <a:ext uri="{FF2B5EF4-FFF2-40B4-BE49-F238E27FC236}">
                <a16:creationId xmlns:a16="http://schemas.microsoft.com/office/drawing/2014/main" id="{4AD4E0A0-7EFA-4DE6-46BD-CEA00A48CD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484D03-B42D-B8C3-49CE-D15086D8050F}"/>
              </a:ext>
            </a:extLst>
          </p:cNvPr>
          <p:cNvSpPr>
            <a:spLocks noGrp="1"/>
          </p:cNvSpPr>
          <p:nvPr>
            <p:ph type="sldNum" sz="quarter" idx="12"/>
          </p:nvPr>
        </p:nvSpPr>
        <p:spPr/>
        <p:txBody>
          <a:bodyPr/>
          <a:lstStyle/>
          <a:p>
            <a:fld id="{57596D6B-AA3E-4722-AA8D-4B16A2FBF7F6}" type="slidenum">
              <a:rPr lang="en-GB" smtClean="0"/>
              <a:t>‹#›</a:t>
            </a:fld>
            <a:endParaRPr lang="en-GB"/>
          </a:p>
        </p:txBody>
      </p:sp>
    </p:spTree>
    <p:extLst>
      <p:ext uri="{BB962C8B-B14F-4D97-AF65-F5344CB8AC3E}">
        <p14:creationId xmlns:p14="http://schemas.microsoft.com/office/powerpoint/2010/main" val="3904787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360000" y="963989"/>
            <a:ext cx="8040800" cy="5028400"/>
          </a:xfrm>
          <a:prstGeom prst="rect">
            <a:avLst/>
          </a:prstGeom>
          <a:noFill/>
          <a:ln>
            <a:noFill/>
          </a:ln>
        </p:spPr>
        <p:txBody>
          <a:bodyPr spcFirstLastPara="1" wrap="square" lIns="91425" tIns="91425" rIns="91425" bIns="91425" anchor="t" anchorCtr="0">
            <a:noAutofit/>
          </a:bodyPr>
          <a:lstStyle>
            <a:lvl1pPr marL="609585" lvl="0" indent="-423323">
              <a:spcBef>
                <a:spcPts val="0"/>
              </a:spcBef>
              <a:spcAft>
                <a:spcPts val="0"/>
              </a:spcAft>
              <a:buSzPts val="1400"/>
              <a:buChar char="●"/>
              <a:defRPr/>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dirty="0"/>
          </a:p>
        </p:txBody>
      </p:sp>
      <p:sp>
        <p:nvSpPr>
          <p:cNvPr id="16" name="Google Shape;16;p3"/>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7" name="Google Shape;17;p3"/>
          <p:cNvSpPr txBox="1">
            <a:spLocks noGrp="1"/>
          </p:cNvSpPr>
          <p:nvPr>
            <p:ph type="sldNum" idx="12"/>
          </p:nvPr>
        </p:nvSpPr>
        <p:spPr>
          <a:xfrm>
            <a:off x="5692939" y="6333200"/>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extLst>
      <p:ext uri="{BB962C8B-B14F-4D97-AF65-F5344CB8AC3E}">
        <p14:creationId xmlns:p14="http://schemas.microsoft.com/office/powerpoint/2010/main" val="2537582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F951686-F058-E901-B928-E5F439148B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E8B3AD-881E-B541-6217-9545A5E90C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1BF0BC-7F16-6AA5-2299-FB91D21637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F6B72C6-2968-4E14-9091-EBC472134C96}" type="datetimeFigureOut">
              <a:rPr lang="en-GB" smtClean="0"/>
              <a:t>24/04/2026</a:t>
            </a:fld>
            <a:endParaRPr lang="en-GB"/>
          </a:p>
        </p:txBody>
      </p:sp>
      <p:sp>
        <p:nvSpPr>
          <p:cNvPr id="5" name="Footer Placeholder 4">
            <a:extLst>
              <a:ext uri="{FF2B5EF4-FFF2-40B4-BE49-F238E27FC236}">
                <a16:creationId xmlns:a16="http://schemas.microsoft.com/office/drawing/2014/main" id="{6CE96046-26B6-0C7B-F079-FBA555E043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6A9B439-818A-9BE3-FF09-BFCF83B34E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7596D6B-AA3E-4722-AA8D-4B16A2FBF7F6}" type="slidenum">
              <a:rPr lang="en-GB" smtClean="0"/>
              <a:t>‹#›</a:t>
            </a:fld>
            <a:endParaRPr lang="en-GB"/>
          </a:p>
        </p:txBody>
      </p:sp>
    </p:spTree>
    <p:extLst>
      <p:ext uri="{BB962C8B-B14F-4D97-AF65-F5344CB8AC3E}">
        <p14:creationId xmlns:p14="http://schemas.microsoft.com/office/powerpoint/2010/main" val="1049401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bbc.co.uk/teach/class-clips-video/pshe-ks2-operation-ouch-how-are-babies-made-full-programme/zhtnydm" TargetMode="External"/><Relationship Id="rId7" Type="http://schemas.openxmlformats.org/officeDocument/2006/relationships/hyperlink" Target="https://www.youtube.com/channel/UC2WU7DnczQPPAEzq47jDwFA"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amaze.org/jr/" TargetMode="External"/><Relationship Id="rId10" Type="http://schemas.openxmlformats.org/officeDocument/2006/relationships/image" Target="../media/image17.png"/><Relationship Id="rId4" Type="http://schemas.openxmlformats.org/officeDocument/2006/relationships/image" Target="../media/image14.png"/><Relationship Id="rId9" Type="http://schemas.openxmlformats.org/officeDocument/2006/relationships/hyperlink" Target="https://www.outspokeneducation.com/"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598" y="735501"/>
            <a:ext cx="11189677" cy="2387600"/>
          </a:xfrm>
        </p:spPr>
        <p:txBody>
          <a:bodyPr>
            <a:normAutofit fontScale="90000"/>
          </a:bodyPr>
          <a:lstStyle/>
          <a:p>
            <a:r>
              <a:rPr lang="en-GB" dirty="0"/>
              <a:t>Relationships, Sex and Health Education at Hart Plain Junior School</a:t>
            </a:r>
          </a:p>
        </p:txBody>
      </p:sp>
      <p:pic>
        <p:nvPicPr>
          <p:cNvPr id="4" name="Picture 3" descr="HartPlainJunior_Colour_500x500px"/>
          <p:cNvPicPr/>
          <p:nvPr/>
        </p:nvPicPr>
        <p:blipFill>
          <a:blip r:embed="rId2">
            <a:extLst>
              <a:ext uri="{28A0092B-C50C-407E-A947-70E740481C1C}">
                <a14:useLocalDpi xmlns:a14="http://schemas.microsoft.com/office/drawing/2010/main" val="0"/>
              </a:ext>
            </a:extLst>
          </a:blip>
          <a:srcRect/>
          <a:stretch>
            <a:fillRect/>
          </a:stretch>
        </p:blipFill>
        <p:spPr bwMode="auto">
          <a:xfrm>
            <a:off x="4382966" y="3316531"/>
            <a:ext cx="3002573" cy="2873253"/>
          </a:xfrm>
          <a:prstGeom prst="rect">
            <a:avLst/>
          </a:prstGeom>
          <a:noFill/>
          <a:ln>
            <a:noFill/>
          </a:ln>
        </p:spPr>
      </p:pic>
    </p:spTree>
    <p:extLst>
      <p:ext uri="{BB962C8B-B14F-4D97-AF65-F5344CB8AC3E}">
        <p14:creationId xmlns:p14="http://schemas.microsoft.com/office/powerpoint/2010/main" val="1213523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2033"/>
            <a:ext cx="10515600" cy="1325563"/>
          </a:xfrm>
        </p:spPr>
        <p:txBody>
          <a:bodyPr/>
          <a:lstStyle/>
          <a:p>
            <a:r>
              <a:rPr lang="en-GB" b="1" u="sng" dirty="0"/>
              <a:t>Statutory Content</a:t>
            </a:r>
          </a:p>
        </p:txBody>
      </p:sp>
      <p:sp>
        <p:nvSpPr>
          <p:cNvPr id="6" name="Content Placeholder 5"/>
          <p:cNvSpPr>
            <a:spLocks noGrp="1"/>
          </p:cNvSpPr>
          <p:nvPr>
            <p:ph idx="1"/>
          </p:nvPr>
        </p:nvSpPr>
        <p:spPr>
          <a:xfrm>
            <a:off x="237392" y="1415562"/>
            <a:ext cx="11808070" cy="5222630"/>
          </a:xfrm>
        </p:spPr>
        <p:txBody>
          <a:bodyPr>
            <a:normAutofit fontScale="92500" lnSpcReduction="20000"/>
          </a:bodyPr>
          <a:lstStyle/>
          <a:p>
            <a:r>
              <a:rPr lang="en-GB" dirty="0"/>
              <a:t>Know what sorts of boundaries are appropriate in friendships with peers and others (including in a digital context). </a:t>
            </a:r>
          </a:p>
          <a:p>
            <a:r>
              <a:rPr lang="en-GB" dirty="0"/>
              <a:t>Understand how to recognise and report feelings of being unsafe or feeling bad about any adult. </a:t>
            </a:r>
          </a:p>
          <a:p>
            <a:r>
              <a:rPr lang="en-GB" dirty="0"/>
              <a:t>Know where to get advice e.g. family, school and/or other sources.</a:t>
            </a:r>
          </a:p>
          <a:p>
            <a:r>
              <a:rPr lang="en-GB" dirty="0"/>
              <a:t>Know key facts about puberty and the changing adolescent body, particularly from age 9 through to age 11, including physical and emotional changes. </a:t>
            </a:r>
          </a:p>
          <a:p>
            <a:r>
              <a:rPr lang="en-GB" dirty="0"/>
              <a:t>Know how to ask for advice or help for themselves or others, and to keep trying until they are heard.</a:t>
            </a:r>
          </a:p>
          <a:p>
            <a:r>
              <a:rPr lang="en-GB" dirty="0"/>
              <a:t>Know about menstrual wellbeing including the key facts about the menstrual cycle</a:t>
            </a:r>
          </a:p>
          <a:p>
            <a:r>
              <a:rPr lang="en-GB" dirty="0"/>
              <a:t>Understand that each person’s body belongs to them, and the differences between appropriate and inappropriate or unsafe physical, and other, contact.</a:t>
            </a:r>
          </a:p>
          <a:p>
            <a:r>
              <a:rPr lang="en-GB" dirty="0"/>
              <a:t>Know how to report concerns or abuse, and the vocabulary and confidence needed to do so.</a:t>
            </a:r>
          </a:p>
        </p:txBody>
      </p:sp>
    </p:spTree>
    <p:extLst>
      <p:ext uri="{BB962C8B-B14F-4D97-AF65-F5344CB8AC3E}">
        <p14:creationId xmlns:p14="http://schemas.microsoft.com/office/powerpoint/2010/main" val="3826619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Science Curriculum</a:t>
            </a:r>
          </a:p>
        </p:txBody>
      </p:sp>
      <p:sp>
        <p:nvSpPr>
          <p:cNvPr id="3" name="Content Placeholder 2"/>
          <p:cNvSpPr>
            <a:spLocks noGrp="1"/>
          </p:cNvSpPr>
          <p:nvPr>
            <p:ph idx="1"/>
          </p:nvPr>
        </p:nvSpPr>
        <p:spPr>
          <a:xfrm>
            <a:off x="184637" y="1825625"/>
            <a:ext cx="11667393" cy="4351338"/>
          </a:xfrm>
        </p:spPr>
        <p:txBody>
          <a:bodyPr/>
          <a:lstStyle/>
          <a:p>
            <a:r>
              <a:rPr lang="en-GB" dirty="0"/>
              <a:t>The national curriculum for science also includes subject content in related areas, such as the main external body parts, the human body as it grows from birth to old age (including puberty) and reproduction in some plants and animals.</a:t>
            </a:r>
          </a:p>
          <a:p>
            <a:endParaRPr lang="en-GB" dirty="0"/>
          </a:p>
          <a:p>
            <a:pPr marL="0" indent="0" algn="ctr">
              <a:buNone/>
            </a:pPr>
            <a:r>
              <a:rPr lang="en-GB" b="1" dirty="0"/>
              <a:t>Children must participate in all statutory content – there is not an option to opt out.</a:t>
            </a:r>
          </a:p>
        </p:txBody>
      </p:sp>
    </p:spTree>
    <p:extLst>
      <p:ext uri="{BB962C8B-B14F-4D97-AF65-F5344CB8AC3E}">
        <p14:creationId xmlns:p14="http://schemas.microsoft.com/office/powerpoint/2010/main" val="2027987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Non-Statutory Content</a:t>
            </a:r>
          </a:p>
        </p:txBody>
      </p:sp>
      <p:sp>
        <p:nvSpPr>
          <p:cNvPr id="3" name="Content Placeholder 2"/>
          <p:cNvSpPr>
            <a:spLocks noGrp="1"/>
          </p:cNvSpPr>
          <p:nvPr>
            <p:ph idx="1"/>
          </p:nvPr>
        </p:nvSpPr>
        <p:spPr>
          <a:xfrm>
            <a:off x="348342" y="1666875"/>
            <a:ext cx="11521271" cy="5103201"/>
          </a:xfrm>
        </p:spPr>
        <p:txBody>
          <a:bodyPr>
            <a:normAutofit/>
          </a:bodyPr>
          <a:lstStyle/>
          <a:p>
            <a:r>
              <a:rPr lang="en-GB" dirty="0"/>
              <a:t>Know how babies are conceived and born (Years 5 and 6)</a:t>
            </a:r>
          </a:p>
          <a:p>
            <a:pPr marL="0" indent="0">
              <a:buNone/>
            </a:pPr>
            <a:endParaRPr lang="en-GB" dirty="0"/>
          </a:p>
          <a:p>
            <a:pPr marL="0" indent="0" algn="ctr">
              <a:buNone/>
            </a:pPr>
            <a:r>
              <a:rPr lang="en-GB" b="1" dirty="0"/>
              <a:t>We strongly believe that by us working together to educate children on these aspects, children will be best equipped for the future. However, if you do wish to withdraw your child from the non-statutory areas of the curriculum, please put this in writing to Mrs Faithfull.</a:t>
            </a:r>
          </a:p>
        </p:txBody>
      </p:sp>
    </p:spTree>
    <p:extLst>
      <p:ext uri="{BB962C8B-B14F-4D97-AF65-F5344CB8AC3E}">
        <p14:creationId xmlns:p14="http://schemas.microsoft.com/office/powerpoint/2010/main" val="615334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F5B6F7-0F06-14C1-3A92-CB5248C375B0}"/>
              </a:ext>
            </a:extLst>
          </p:cNvPr>
          <p:cNvPicPr>
            <a:picLocks noChangeAspect="1"/>
          </p:cNvPicPr>
          <p:nvPr/>
        </p:nvPicPr>
        <p:blipFill>
          <a:blip r:embed="rId2"/>
          <a:stretch>
            <a:fillRect/>
          </a:stretch>
        </p:blipFill>
        <p:spPr>
          <a:xfrm>
            <a:off x="1061815" y="103952"/>
            <a:ext cx="10068370" cy="6650096"/>
          </a:xfrm>
          <a:prstGeom prst="rect">
            <a:avLst/>
          </a:prstGeom>
        </p:spPr>
      </p:pic>
    </p:spTree>
    <p:extLst>
      <p:ext uri="{BB962C8B-B14F-4D97-AF65-F5344CB8AC3E}">
        <p14:creationId xmlns:p14="http://schemas.microsoft.com/office/powerpoint/2010/main" val="3199997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A47E39-1E06-3029-A90B-9811D24B4BE9}"/>
              </a:ext>
            </a:extLst>
          </p:cNvPr>
          <p:cNvPicPr>
            <a:picLocks noChangeAspect="1"/>
          </p:cNvPicPr>
          <p:nvPr/>
        </p:nvPicPr>
        <p:blipFill>
          <a:blip r:embed="rId2"/>
          <a:stretch>
            <a:fillRect/>
          </a:stretch>
        </p:blipFill>
        <p:spPr>
          <a:xfrm>
            <a:off x="1208315" y="63741"/>
            <a:ext cx="9609031" cy="6730518"/>
          </a:xfrm>
          <a:prstGeom prst="rect">
            <a:avLst/>
          </a:prstGeom>
        </p:spPr>
      </p:pic>
      <p:sp>
        <p:nvSpPr>
          <p:cNvPr id="6" name="Rectangle 5">
            <a:extLst>
              <a:ext uri="{FF2B5EF4-FFF2-40B4-BE49-F238E27FC236}">
                <a16:creationId xmlns:a16="http://schemas.microsoft.com/office/drawing/2014/main" id="{C446C099-6745-9AA2-705C-AE0441DF877C}"/>
              </a:ext>
            </a:extLst>
          </p:cNvPr>
          <p:cNvSpPr/>
          <p:nvPr/>
        </p:nvSpPr>
        <p:spPr>
          <a:xfrm>
            <a:off x="7304314" y="3526971"/>
            <a:ext cx="3513032" cy="26996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593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247" y="229835"/>
            <a:ext cx="10515600" cy="1325563"/>
          </a:xfrm>
        </p:spPr>
        <p:txBody>
          <a:bodyPr/>
          <a:lstStyle/>
          <a:p>
            <a:r>
              <a:rPr lang="en-GB" b="1" dirty="0">
                <a:latin typeface="Arial" panose="020B0604020202020204" pitchFamily="34" charset="0"/>
                <a:cs typeface="Arial" panose="020B0604020202020204" pitchFamily="34" charset="0"/>
              </a:rPr>
              <a:t>Year 3 content</a:t>
            </a:r>
          </a:p>
        </p:txBody>
      </p:sp>
      <p:sp>
        <p:nvSpPr>
          <p:cNvPr id="3" name="Content Placeholder 2"/>
          <p:cNvSpPr>
            <a:spLocks noGrp="1"/>
          </p:cNvSpPr>
          <p:nvPr>
            <p:ph idx="1"/>
          </p:nvPr>
        </p:nvSpPr>
        <p:spPr>
          <a:xfrm>
            <a:off x="443247" y="1364208"/>
            <a:ext cx="4849091" cy="5455147"/>
          </a:xfrm>
        </p:spPr>
        <p:txBody>
          <a:bodyPr vert="horz" lIns="91440" tIns="45720" rIns="91440" bIns="45720" rtlCol="0" anchor="t">
            <a:normAutofit fontScale="85000" lnSpcReduction="10000"/>
          </a:bodyPr>
          <a:lstStyle/>
          <a:p>
            <a:pPr marL="0" indent="0">
              <a:lnSpc>
                <a:spcPct val="120000"/>
              </a:lnSpc>
              <a:spcBef>
                <a:spcPts val="600"/>
              </a:spcBef>
              <a:buNone/>
            </a:pPr>
            <a:r>
              <a:rPr lang="en-GB" sz="2400" b="1" dirty="0">
                <a:solidFill>
                  <a:srgbClr val="7030A0"/>
                </a:solidFill>
                <a:latin typeface="Arial" panose="020B0604020202020204" pitchFamily="34" charset="0"/>
                <a:cs typeface="Arial" panose="020B0604020202020204" pitchFamily="34" charset="0"/>
              </a:rPr>
              <a:t>Extending learning in year 2. </a:t>
            </a:r>
          </a:p>
          <a:p>
            <a:pPr marL="0" indent="0">
              <a:lnSpc>
                <a:spcPct val="120000"/>
              </a:lnSpc>
              <a:spcBef>
                <a:spcPts val="600"/>
              </a:spcBef>
              <a:buNone/>
            </a:pPr>
            <a:r>
              <a:rPr lang="en-GB" sz="2400" b="1" dirty="0">
                <a:solidFill>
                  <a:srgbClr val="7030A0"/>
                </a:solidFill>
                <a:latin typeface="Arial"/>
                <a:cs typeface="Arial"/>
              </a:rPr>
              <a:t>New content to include:</a:t>
            </a:r>
            <a:endParaRPr lang="en-GB" sz="2400" dirty="0">
              <a:solidFill>
                <a:srgbClr val="7030A0"/>
              </a:solidFill>
              <a:latin typeface="Arial"/>
              <a:cs typeface="Arial"/>
            </a:endParaRP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Change including bereavement</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Images in the media </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Protecting personal information online</a:t>
            </a:r>
          </a:p>
          <a:p>
            <a:pPr>
              <a:lnSpc>
                <a:spcPct val="120000"/>
              </a:lnSpc>
              <a:spcBef>
                <a:spcPts val="600"/>
              </a:spcBef>
            </a:pPr>
            <a:r>
              <a:rPr lang="en-GB" sz="2400" dirty="0">
                <a:solidFill>
                  <a:srgbClr val="7030A0"/>
                </a:solidFill>
                <a:latin typeface="Arial"/>
                <a:cs typeface="Arial"/>
              </a:rPr>
              <a:t>Different types of relationships</a:t>
            </a:r>
          </a:p>
          <a:p>
            <a:pPr>
              <a:lnSpc>
                <a:spcPct val="120000"/>
              </a:lnSpc>
              <a:spcBef>
                <a:spcPts val="600"/>
              </a:spcBef>
            </a:pPr>
            <a:r>
              <a:rPr lang="en-GB" sz="2400" dirty="0">
                <a:solidFill>
                  <a:srgbClr val="7030A0"/>
                </a:solidFill>
                <a:latin typeface="Arial"/>
                <a:cs typeface="Arial"/>
              </a:rPr>
              <a:t>Healthy and unhealthy relationships (friendships) both online and IRL</a:t>
            </a:r>
            <a:endParaRPr lang="en-GB" sz="2400" dirty="0">
              <a:solidFill>
                <a:srgbClr val="7030A0"/>
              </a:solidFill>
              <a:latin typeface="Arial" panose="020B0604020202020204" pitchFamily="34" charset="0"/>
              <a:cs typeface="Arial" panose="020B0604020202020204" pitchFamily="34" charset="0"/>
            </a:endParaRP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Discrimination and its consequences</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Understanding risk </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Making informed choices</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Resisting pressure</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Menstruation</a:t>
            </a:r>
          </a:p>
        </p:txBody>
      </p:sp>
      <p:sp>
        <p:nvSpPr>
          <p:cNvPr id="8" name="Content Placeholder 2"/>
          <p:cNvSpPr txBox="1">
            <a:spLocks/>
          </p:cNvSpPr>
          <p:nvPr/>
        </p:nvSpPr>
        <p:spPr>
          <a:xfrm>
            <a:off x="5726906" y="1518653"/>
            <a:ext cx="5846257" cy="510951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Font typeface="Arial" panose="020B0604020202020204" pitchFamily="34" charset="0"/>
              <a:buNone/>
            </a:pPr>
            <a:r>
              <a:rPr lang="en-GB" sz="2000" b="1" dirty="0">
                <a:solidFill>
                  <a:prstClr val="black"/>
                </a:solidFill>
                <a:latin typeface="Arial" panose="020B0604020202020204" pitchFamily="34" charset="0"/>
                <a:cs typeface="Arial" panose="020B0604020202020204" pitchFamily="34" charset="0"/>
              </a:rPr>
              <a:t>Sample Learning Outcomes</a:t>
            </a:r>
            <a:endParaRPr lang="en-GB" sz="2000" dirty="0">
              <a:solidFill>
                <a:prstClr val="black"/>
              </a:solidFill>
              <a:latin typeface="Arial" panose="020B0604020202020204" pitchFamily="34" charset="0"/>
              <a:cs typeface="Arial" panose="020B0604020202020204" pitchFamily="34" charset="0"/>
            </a:endParaRP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Explain some of the feelings someone might have when they lose something important to them</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Recognise and describe appropriate behaviour online as well as offline</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Identify when it is appropriate or inappropriate to allow someone into their body space</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Recognise who they have positive healthy relationships with</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Recognise that repeated name calling is a form of bullying</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Understand that for girls, periods are a normal part of puberty</a:t>
            </a:r>
            <a:endParaRPr lang="en-GB" sz="2000" dirty="0">
              <a:solidFill>
                <a:prstClr val="black"/>
              </a:solidFill>
            </a:endParaRPr>
          </a:p>
          <a:p>
            <a:endParaRPr lang="en-GB" sz="2000" dirty="0">
              <a:solidFill>
                <a:prstClr val="black"/>
              </a:solidFill>
            </a:endParaRPr>
          </a:p>
          <a:p>
            <a:endParaRPr lang="en-GB" sz="20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7" name="Picture 6">
            <a:extLst>
              <a:ext uri="{FF2B5EF4-FFF2-40B4-BE49-F238E27FC236}">
                <a16:creationId xmlns:a16="http://schemas.microsoft.com/office/drawing/2014/main" id="{FA1886C2-F477-4ABA-8F88-6F526939550C}"/>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337119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menstrual cycle&#10;&#10;AI-generated content may be incorrect.">
            <a:extLst>
              <a:ext uri="{FF2B5EF4-FFF2-40B4-BE49-F238E27FC236}">
                <a16:creationId xmlns:a16="http://schemas.microsoft.com/office/drawing/2014/main" id="{3FF8DE67-72FB-9604-2210-38E1EBC5ED31}"/>
              </a:ext>
            </a:extLst>
          </p:cNvPr>
          <p:cNvPicPr>
            <a:picLocks noChangeAspect="1"/>
          </p:cNvPicPr>
          <p:nvPr/>
        </p:nvPicPr>
        <p:blipFill>
          <a:blip r:embed="rId3"/>
          <a:stretch>
            <a:fillRect/>
          </a:stretch>
        </p:blipFill>
        <p:spPr>
          <a:xfrm>
            <a:off x="957792" y="43921"/>
            <a:ext cx="10488084" cy="6770159"/>
          </a:xfrm>
          <a:prstGeom prst="rect">
            <a:avLst/>
          </a:prstGeom>
        </p:spPr>
      </p:pic>
      <p:pic>
        <p:nvPicPr>
          <p:cNvPr id="4" name="Picture 3">
            <a:extLst>
              <a:ext uri="{FF2B5EF4-FFF2-40B4-BE49-F238E27FC236}">
                <a16:creationId xmlns:a16="http://schemas.microsoft.com/office/drawing/2014/main" id="{E8B3F21E-ABFA-4BB9-AD8E-D00861A86CE6}"/>
              </a:ext>
            </a:extLst>
          </p:cNvPr>
          <p:cNvPicPr>
            <a:picLocks noChangeAspect="1"/>
          </p:cNvPicPr>
          <p:nvPr/>
        </p:nvPicPr>
        <p:blipFill>
          <a:blip r:embed="rId4"/>
          <a:stretch>
            <a:fillRect/>
          </a:stretch>
        </p:blipFill>
        <p:spPr>
          <a:xfrm>
            <a:off x="8554739" y="6114473"/>
            <a:ext cx="3480241" cy="699606"/>
          </a:xfrm>
          <a:prstGeom prst="rect">
            <a:avLst/>
          </a:prstGeom>
        </p:spPr>
      </p:pic>
    </p:spTree>
    <p:extLst>
      <p:ext uri="{BB962C8B-B14F-4D97-AF65-F5344CB8AC3E}">
        <p14:creationId xmlns:p14="http://schemas.microsoft.com/office/powerpoint/2010/main" val="93675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person&amp;#39;s body&#10;&#10;AI-generated content may be incorrect.">
            <a:extLst>
              <a:ext uri="{FF2B5EF4-FFF2-40B4-BE49-F238E27FC236}">
                <a16:creationId xmlns:a16="http://schemas.microsoft.com/office/drawing/2014/main" id="{CEB0D714-90D5-E1D1-5B19-33B4D9E5A6BE}"/>
              </a:ext>
            </a:extLst>
          </p:cNvPr>
          <p:cNvPicPr>
            <a:picLocks noChangeAspect="1"/>
          </p:cNvPicPr>
          <p:nvPr/>
        </p:nvPicPr>
        <p:blipFill>
          <a:blip r:embed="rId2"/>
          <a:stretch>
            <a:fillRect/>
          </a:stretch>
        </p:blipFill>
        <p:spPr>
          <a:xfrm>
            <a:off x="1232519" y="0"/>
            <a:ext cx="9726963" cy="6858000"/>
          </a:xfrm>
          <a:prstGeom prst="rect">
            <a:avLst/>
          </a:prstGeom>
        </p:spPr>
      </p:pic>
      <p:pic>
        <p:nvPicPr>
          <p:cNvPr id="4" name="Picture 3">
            <a:extLst>
              <a:ext uri="{FF2B5EF4-FFF2-40B4-BE49-F238E27FC236}">
                <a16:creationId xmlns:a16="http://schemas.microsoft.com/office/drawing/2014/main" id="{4031562D-D1B6-48E9-8884-5048BBB043A3}"/>
              </a:ext>
            </a:extLst>
          </p:cNvPr>
          <p:cNvPicPr>
            <a:picLocks noChangeAspect="1"/>
          </p:cNvPicPr>
          <p:nvPr/>
        </p:nvPicPr>
        <p:blipFill>
          <a:blip r:embed="rId3"/>
          <a:stretch>
            <a:fillRect/>
          </a:stretch>
        </p:blipFill>
        <p:spPr>
          <a:xfrm>
            <a:off x="0" y="0"/>
            <a:ext cx="4027055" cy="809528"/>
          </a:xfrm>
          <a:prstGeom prst="rect">
            <a:avLst/>
          </a:prstGeom>
        </p:spPr>
      </p:pic>
    </p:spTree>
    <p:extLst>
      <p:ext uri="{BB962C8B-B14F-4D97-AF65-F5344CB8AC3E}">
        <p14:creationId xmlns:p14="http://schemas.microsoft.com/office/powerpoint/2010/main" val="2709112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745" y="311507"/>
            <a:ext cx="10515600" cy="1325563"/>
          </a:xfrm>
        </p:spPr>
        <p:txBody>
          <a:bodyPr/>
          <a:lstStyle/>
          <a:p>
            <a:r>
              <a:rPr lang="en-GB" b="1" dirty="0">
                <a:latin typeface="Arial" panose="020B0604020202020204" pitchFamily="34" charset="0"/>
                <a:cs typeface="Arial" panose="020B0604020202020204" pitchFamily="34" charset="0"/>
              </a:rPr>
              <a:t>Year 4 content</a:t>
            </a:r>
          </a:p>
        </p:txBody>
      </p:sp>
      <p:sp>
        <p:nvSpPr>
          <p:cNvPr id="3" name="Content Placeholder 2"/>
          <p:cNvSpPr>
            <a:spLocks noGrp="1"/>
          </p:cNvSpPr>
          <p:nvPr>
            <p:ph idx="1"/>
          </p:nvPr>
        </p:nvSpPr>
        <p:spPr>
          <a:xfrm>
            <a:off x="367145" y="1494233"/>
            <a:ext cx="4712855" cy="4868574"/>
          </a:xfrm>
        </p:spPr>
        <p:txBody>
          <a:bodyPr vert="horz" lIns="91440" tIns="45720" rIns="91440" bIns="45720" rtlCol="0" anchor="t">
            <a:noAutofit/>
          </a:bodyPr>
          <a:lstStyle/>
          <a:p>
            <a:pPr marL="0" indent="0">
              <a:lnSpc>
                <a:spcPct val="100000"/>
              </a:lnSpc>
              <a:spcBef>
                <a:spcPts val="600"/>
              </a:spcBef>
              <a:buNone/>
            </a:pPr>
            <a:r>
              <a:rPr lang="en-GB" sz="2200" b="1" dirty="0">
                <a:solidFill>
                  <a:srgbClr val="7030A0"/>
                </a:solidFill>
                <a:latin typeface="Arial" panose="020B0604020202020204" pitchFamily="34" charset="0"/>
                <a:cs typeface="Arial" panose="020B0604020202020204" pitchFamily="34" charset="0"/>
              </a:rPr>
              <a:t>Extending learning in year 3</a:t>
            </a:r>
          </a:p>
          <a:p>
            <a:pPr marL="0" indent="0">
              <a:lnSpc>
                <a:spcPct val="100000"/>
              </a:lnSpc>
              <a:spcBef>
                <a:spcPts val="600"/>
              </a:spcBef>
              <a:buNone/>
            </a:pPr>
            <a:r>
              <a:rPr lang="en-GB" sz="2200" b="1" dirty="0">
                <a:solidFill>
                  <a:srgbClr val="7030A0"/>
                </a:solidFill>
                <a:latin typeface="Arial"/>
                <a:cs typeface="Arial"/>
              </a:rPr>
              <a:t>New content to include:</a:t>
            </a:r>
            <a:endParaRPr lang="en-GB" sz="2200" dirty="0">
              <a:solidFill>
                <a:srgbClr val="7030A0"/>
              </a:solidFill>
              <a:latin typeface="Arial"/>
              <a:cs typeface="Arial"/>
            </a:endParaRP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Body changes in puberty</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Conflicting emotions</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Good and not so good feelings</a:t>
            </a:r>
          </a:p>
          <a:p>
            <a:pPr>
              <a:lnSpc>
                <a:spcPct val="100000"/>
              </a:lnSpc>
              <a:spcBef>
                <a:spcPts val="600"/>
              </a:spcBef>
            </a:pPr>
            <a:r>
              <a:rPr lang="en-GB" sz="2200" dirty="0">
                <a:solidFill>
                  <a:srgbClr val="7030A0"/>
                </a:solidFill>
                <a:latin typeface="Arial"/>
                <a:cs typeface="Arial"/>
              </a:rPr>
              <a:t>Marriage, Civil Partnership and other relationships</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Consequences of our actions</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Recognise and challenge stereotypes</a:t>
            </a:r>
          </a:p>
          <a:p>
            <a:pPr>
              <a:lnSpc>
                <a:spcPct val="100000"/>
              </a:lnSpc>
              <a:spcBef>
                <a:spcPts val="600"/>
              </a:spcBef>
            </a:pPr>
            <a:r>
              <a:rPr lang="en-GB" sz="2200" dirty="0">
                <a:solidFill>
                  <a:srgbClr val="7030A0"/>
                </a:solidFill>
                <a:latin typeface="Arial"/>
                <a:cs typeface="Arial"/>
              </a:rPr>
              <a:t>Pressures to behave in an unacceptable, unhealthy or risky way</a:t>
            </a:r>
          </a:p>
        </p:txBody>
      </p:sp>
      <p:sp>
        <p:nvSpPr>
          <p:cNvPr id="8" name="Content Placeholder 2"/>
          <p:cNvSpPr txBox="1">
            <a:spLocks/>
          </p:cNvSpPr>
          <p:nvPr/>
        </p:nvSpPr>
        <p:spPr>
          <a:xfrm>
            <a:off x="5419191" y="1335367"/>
            <a:ext cx="6168981" cy="521112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Font typeface="Arial" panose="020B0604020202020204" pitchFamily="34" charset="0"/>
              <a:buNone/>
            </a:pPr>
            <a:r>
              <a:rPr lang="en-GB" sz="2400" b="1" dirty="0">
                <a:solidFill>
                  <a:prstClr val="black"/>
                </a:solidFill>
                <a:latin typeface="Arial" panose="020B0604020202020204" pitchFamily="34" charset="0"/>
                <a:cs typeface="Arial" panose="020B0604020202020204" pitchFamily="34" charset="0"/>
              </a:rPr>
              <a:t>Sample Learning Outcomes</a:t>
            </a:r>
            <a:endParaRPr lang="en-GB" sz="2400" dirty="0">
              <a:solidFill>
                <a:prstClr val="black"/>
              </a:solidFill>
              <a:latin typeface="Arial" panose="020B0604020202020204" pitchFamily="34" charset="0"/>
              <a:cs typeface="Arial" panose="020B0604020202020204" pitchFamily="34" charset="0"/>
            </a:endParaRP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Understand and explain why puberty happens</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Suggest reasons why young people sometimes fall out with their parents</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Discuss the reasons why a person would want to be married, or live together, or have a civil ceremony</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Define what is meant by 'being responsible‘</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Understand and identify stereotypes, including those promoted in the media</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Understand that we can be influenced both positively and negatively</a:t>
            </a:r>
          </a:p>
          <a:p>
            <a:endParaRPr lang="en-GB" sz="20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9B95F4EE-5829-4518-A300-737EE92C3AD0}"/>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3643673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ack and white picture of a person&amp;#39;s body&#10;&#10;AI-generated content may be incorrect.">
            <a:extLst>
              <a:ext uri="{FF2B5EF4-FFF2-40B4-BE49-F238E27FC236}">
                <a16:creationId xmlns:a16="http://schemas.microsoft.com/office/drawing/2014/main" id="{30FC2D23-33EB-A5CD-A438-6AE680A44708}"/>
              </a:ext>
            </a:extLst>
          </p:cNvPr>
          <p:cNvPicPr>
            <a:picLocks noChangeAspect="1"/>
          </p:cNvPicPr>
          <p:nvPr/>
        </p:nvPicPr>
        <p:blipFill>
          <a:blip r:embed="rId3"/>
          <a:stretch>
            <a:fillRect/>
          </a:stretch>
        </p:blipFill>
        <p:spPr>
          <a:xfrm>
            <a:off x="1568852" y="0"/>
            <a:ext cx="9054296" cy="6858000"/>
          </a:xfrm>
          <a:prstGeom prst="rect">
            <a:avLst/>
          </a:prstGeom>
        </p:spPr>
      </p:pic>
      <p:pic>
        <p:nvPicPr>
          <p:cNvPr id="3" name="Picture 2">
            <a:extLst>
              <a:ext uri="{FF2B5EF4-FFF2-40B4-BE49-F238E27FC236}">
                <a16:creationId xmlns:a16="http://schemas.microsoft.com/office/drawing/2014/main" id="{09422467-D6C2-4381-82BD-17D8F97A5C5D}"/>
              </a:ext>
            </a:extLst>
          </p:cNvPr>
          <p:cNvPicPr>
            <a:picLocks noChangeAspect="1"/>
          </p:cNvPicPr>
          <p:nvPr/>
        </p:nvPicPr>
        <p:blipFill>
          <a:blip r:embed="rId4"/>
          <a:stretch>
            <a:fillRect/>
          </a:stretch>
        </p:blipFill>
        <p:spPr>
          <a:xfrm>
            <a:off x="0" y="0"/>
            <a:ext cx="4117463" cy="827702"/>
          </a:xfrm>
          <a:prstGeom prst="rect">
            <a:avLst/>
          </a:prstGeom>
        </p:spPr>
      </p:pic>
      <p:pic>
        <p:nvPicPr>
          <p:cNvPr id="4" name="Picture 3">
            <a:extLst>
              <a:ext uri="{FF2B5EF4-FFF2-40B4-BE49-F238E27FC236}">
                <a16:creationId xmlns:a16="http://schemas.microsoft.com/office/drawing/2014/main" id="{D38CB481-D087-4A7E-BDCB-84899F7F2E98}"/>
              </a:ext>
            </a:extLst>
          </p:cNvPr>
          <p:cNvPicPr>
            <a:picLocks noChangeAspect="1"/>
          </p:cNvPicPr>
          <p:nvPr/>
        </p:nvPicPr>
        <p:blipFill>
          <a:blip r:embed="rId5"/>
          <a:stretch>
            <a:fillRect/>
          </a:stretch>
        </p:blipFill>
        <p:spPr>
          <a:xfrm>
            <a:off x="1344179" y="720436"/>
            <a:ext cx="2398748" cy="1279332"/>
          </a:xfrm>
          <a:prstGeom prst="rect">
            <a:avLst/>
          </a:prstGeom>
        </p:spPr>
      </p:pic>
      <p:pic>
        <p:nvPicPr>
          <p:cNvPr id="5" name="Picture 4">
            <a:extLst>
              <a:ext uri="{FF2B5EF4-FFF2-40B4-BE49-F238E27FC236}">
                <a16:creationId xmlns:a16="http://schemas.microsoft.com/office/drawing/2014/main" id="{868470DF-3989-4D7A-BA25-AFAD13195C8A}"/>
              </a:ext>
            </a:extLst>
          </p:cNvPr>
          <p:cNvPicPr>
            <a:picLocks noChangeAspect="1"/>
          </p:cNvPicPr>
          <p:nvPr/>
        </p:nvPicPr>
        <p:blipFill>
          <a:blip r:embed="rId5"/>
          <a:stretch>
            <a:fillRect/>
          </a:stretch>
        </p:blipFill>
        <p:spPr>
          <a:xfrm>
            <a:off x="1639742" y="6137564"/>
            <a:ext cx="3689639" cy="508095"/>
          </a:xfrm>
          <a:prstGeom prst="rect">
            <a:avLst/>
          </a:prstGeom>
        </p:spPr>
      </p:pic>
      <p:pic>
        <p:nvPicPr>
          <p:cNvPr id="6" name="Picture 5">
            <a:extLst>
              <a:ext uri="{FF2B5EF4-FFF2-40B4-BE49-F238E27FC236}">
                <a16:creationId xmlns:a16="http://schemas.microsoft.com/office/drawing/2014/main" id="{0C459D44-8434-4768-A474-193E9EE165E2}"/>
              </a:ext>
            </a:extLst>
          </p:cNvPr>
          <p:cNvPicPr>
            <a:picLocks noChangeAspect="1"/>
          </p:cNvPicPr>
          <p:nvPr/>
        </p:nvPicPr>
        <p:blipFill>
          <a:blip r:embed="rId6"/>
          <a:stretch>
            <a:fillRect/>
          </a:stretch>
        </p:blipFill>
        <p:spPr>
          <a:xfrm>
            <a:off x="1948455" y="6456536"/>
            <a:ext cx="1848108" cy="228632"/>
          </a:xfrm>
          <a:prstGeom prst="rect">
            <a:avLst/>
          </a:prstGeom>
        </p:spPr>
      </p:pic>
    </p:spTree>
    <p:extLst>
      <p:ext uri="{BB962C8B-B14F-4D97-AF65-F5344CB8AC3E}">
        <p14:creationId xmlns:p14="http://schemas.microsoft.com/office/powerpoint/2010/main" val="3139566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8715" t="30798" r="8360" b="17357"/>
          <a:stretch/>
        </p:blipFill>
        <p:spPr>
          <a:xfrm>
            <a:off x="10717" y="1308538"/>
            <a:ext cx="12181283" cy="4281714"/>
          </a:xfrm>
          <a:prstGeom prst="rect">
            <a:avLst/>
          </a:prstGeom>
        </p:spPr>
      </p:pic>
      <p:pic>
        <p:nvPicPr>
          <p:cNvPr id="3" name="Picture 2">
            <a:extLst>
              <a:ext uri="{FF2B5EF4-FFF2-40B4-BE49-F238E27FC236}">
                <a16:creationId xmlns:a16="http://schemas.microsoft.com/office/drawing/2014/main" id="{2F271977-9305-4CD3-BEFD-884CC2781618}"/>
              </a:ext>
            </a:extLst>
          </p:cNvPr>
          <p:cNvPicPr>
            <a:picLocks noChangeAspect="1"/>
          </p:cNvPicPr>
          <p:nvPr/>
        </p:nvPicPr>
        <p:blipFill>
          <a:blip r:embed="rId4"/>
          <a:stretch>
            <a:fillRect/>
          </a:stretch>
        </p:blipFill>
        <p:spPr>
          <a:xfrm>
            <a:off x="129309" y="1579418"/>
            <a:ext cx="1136073" cy="228376"/>
          </a:xfrm>
          <a:prstGeom prst="rect">
            <a:avLst/>
          </a:prstGeom>
        </p:spPr>
      </p:pic>
      <p:pic>
        <p:nvPicPr>
          <p:cNvPr id="5" name="Picture 4">
            <a:extLst>
              <a:ext uri="{FF2B5EF4-FFF2-40B4-BE49-F238E27FC236}">
                <a16:creationId xmlns:a16="http://schemas.microsoft.com/office/drawing/2014/main" id="{BD6CC997-D67E-4518-B134-9B740289E002}"/>
              </a:ext>
            </a:extLst>
          </p:cNvPr>
          <p:cNvPicPr>
            <a:picLocks noChangeAspect="1"/>
          </p:cNvPicPr>
          <p:nvPr/>
        </p:nvPicPr>
        <p:blipFill>
          <a:blip r:embed="rId4"/>
          <a:stretch>
            <a:fillRect/>
          </a:stretch>
        </p:blipFill>
        <p:spPr>
          <a:xfrm>
            <a:off x="6266873" y="1579418"/>
            <a:ext cx="1136073" cy="228376"/>
          </a:xfrm>
          <a:prstGeom prst="rect">
            <a:avLst/>
          </a:prstGeom>
        </p:spPr>
      </p:pic>
    </p:spTree>
    <p:extLst>
      <p:ext uri="{BB962C8B-B14F-4D97-AF65-F5344CB8AC3E}">
        <p14:creationId xmlns:p14="http://schemas.microsoft.com/office/powerpoint/2010/main" val="3004177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247" y="229835"/>
            <a:ext cx="10515600" cy="1325563"/>
          </a:xfrm>
        </p:spPr>
        <p:txBody>
          <a:bodyPr/>
          <a:lstStyle/>
          <a:p>
            <a:r>
              <a:rPr lang="en-GB" b="1" dirty="0">
                <a:latin typeface="Arial" panose="020B0604020202020204" pitchFamily="34" charset="0"/>
                <a:cs typeface="Arial" panose="020B0604020202020204" pitchFamily="34" charset="0"/>
              </a:rPr>
              <a:t>Year 5 content</a:t>
            </a:r>
          </a:p>
        </p:txBody>
      </p:sp>
      <p:sp>
        <p:nvSpPr>
          <p:cNvPr id="3" name="Content Placeholder 2"/>
          <p:cNvSpPr>
            <a:spLocks noGrp="1"/>
          </p:cNvSpPr>
          <p:nvPr>
            <p:ph idx="1"/>
          </p:nvPr>
        </p:nvSpPr>
        <p:spPr>
          <a:xfrm>
            <a:off x="443247" y="1392633"/>
            <a:ext cx="5181698" cy="5235532"/>
          </a:xfrm>
        </p:spPr>
        <p:txBody>
          <a:bodyPr vert="horz" lIns="91440" tIns="45720" rIns="91440" bIns="45720" rtlCol="0" anchor="t">
            <a:normAutofit fontScale="92500" lnSpcReduction="20000"/>
          </a:bodyPr>
          <a:lstStyle/>
          <a:p>
            <a:pPr marL="0" indent="0">
              <a:lnSpc>
                <a:spcPct val="110000"/>
              </a:lnSpc>
              <a:spcBef>
                <a:spcPts val="600"/>
              </a:spcBef>
              <a:buNone/>
            </a:pPr>
            <a:r>
              <a:rPr lang="en-GB" sz="2600" b="1" dirty="0">
                <a:solidFill>
                  <a:srgbClr val="7030A0"/>
                </a:solidFill>
                <a:latin typeface="Arial" panose="020B0604020202020204" pitchFamily="34" charset="0"/>
                <a:cs typeface="Arial" panose="020B0604020202020204" pitchFamily="34" charset="0"/>
              </a:rPr>
              <a:t>Extending learning in year 4. </a:t>
            </a:r>
          </a:p>
          <a:p>
            <a:pPr marL="0" indent="0">
              <a:lnSpc>
                <a:spcPct val="110000"/>
              </a:lnSpc>
              <a:spcBef>
                <a:spcPts val="600"/>
              </a:spcBef>
              <a:buNone/>
            </a:pPr>
            <a:r>
              <a:rPr lang="en-GB" sz="2600" b="1" dirty="0">
                <a:solidFill>
                  <a:srgbClr val="7030A0"/>
                </a:solidFill>
                <a:latin typeface="Arial"/>
                <a:cs typeface="Arial"/>
              </a:rPr>
              <a:t>New content to include:</a:t>
            </a:r>
            <a:endParaRPr lang="en-GB" sz="2600" dirty="0">
              <a:solidFill>
                <a:srgbClr val="7030A0"/>
              </a:solidFill>
              <a:latin typeface="Arial"/>
              <a:cs typeface="Arial"/>
            </a:endParaRP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Body changes and feelings during puberty</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Changing feelings and the effect on those we live with</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Unhealthy relationships</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Risky behaviour</a:t>
            </a:r>
          </a:p>
          <a:p>
            <a:pPr>
              <a:lnSpc>
                <a:spcPct val="110000"/>
              </a:lnSpc>
              <a:spcBef>
                <a:spcPts val="600"/>
              </a:spcBef>
            </a:pPr>
            <a:r>
              <a:rPr lang="en-GB" sz="2600" dirty="0">
                <a:solidFill>
                  <a:srgbClr val="7030A0"/>
                </a:solidFill>
                <a:latin typeface="Arial"/>
                <a:cs typeface="Arial"/>
              </a:rPr>
              <a:t>Healthy behaviour online</a:t>
            </a:r>
            <a:endParaRPr lang="en-GB" sz="2600" dirty="0">
              <a:solidFill>
                <a:srgbClr val="7030A0"/>
              </a:solidFill>
              <a:latin typeface="Arial" panose="020B0604020202020204" pitchFamily="34" charset="0"/>
              <a:cs typeface="Arial" panose="020B0604020202020204" pitchFamily="34" charset="0"/>
            </a:endParaRP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Types of bullying including homophobic</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Keeping personal information private online</a:t>
            </a:r>
          </a:p>
        </p:txBody>
      </p:sp>
      <p:sp>
        <p:nvSpPr>
          <p:cNvPr id="8" name="Content Placeholder 2"/>
          <p:cNvSpPr txBox="1">
            <a:spLocks/>
          </p:cNvSpPr>
          <p:nvPr/>
        </p:nvSpPr>
        <p:spPr>
          <a:xfrm>
            <a:off x="5624945" y="1310049"/>
            <a:ext cx="6123808" cy="515540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Font typeface="Arial" panose="020B0604020202020204" pitchFamily="34" charset="0"/>
              <a:buNone/>
            </a:pPr>
            <a:r>
              <a:rPr lang="en-GB" sz="2200" b="1" dirty="0">
                <a:solidFill>
                  <a:prstClr val="black"/>
                </a:solidFill>
                <a:latin typeface="Arial" panose="020B0604020202020204" pitchFamily="34" charset="0"/>
                <a:cs typeface="Arial" panose="020B0604020202020204" pitchFamily="34" charset="0"/>
              </a:rPr>
              <a:t>Sample Learning Outcomes</a:t>
            </a:r>
            <a:endParaRPr lang="en-GB" sz="2200" dirty="0">
              <a:solidFill>
                <a:prstClr val="black"/>
              </a:solidFill>
              <a:latin typeface="Arial" panose="020B0604020202020204" pitchFamily="34" charset="0"/>
              <a:cs typeface="Arial" panose="020B0604020202020204" pitchFamily="34" charset="0"/>
            </a:endParaRP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Identify some products that they may need during puberty and why</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Recognise some of the feelings associated with feeling excluded or ‘left out’</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Identify what things make a relationship unhealthy</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Explore and share their views about decision making when faced with a risky situation</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Recognise that people aren’t always who they say they are online</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Recognise that some people can get bullied because of the way they express their gender</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Know how to protect personal information online</a:t>
            </a:r>
          </a:p>
          <a:p>
            <a:endParaRPr lang="en-GB" sz="20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FB52733A-D6B7-4CD1-99DC-58C91C5DC979}"/>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2082761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l="9258" r="9414"/>
          <a:stretch/>
        </p:blipFill>
        <p:spPr>
          <a:xfrm>
            <a:off x="1128713" y="1673"/>
            <a:ext cx="9915526" cy="6854653"/>
          </a:xfrm>
          <a:prstGeom prst="rect">
            <a:avLst/>
          </a:prstGeom>
        </p:spPr>
      </p:pic>
      <p:pic>
        <p:nvPicPr>
          <p:cNvPr id="3" name="Picture 2">
            <a:extLst>
              <a:ext uri="{FF2B5EF4-FFF2-40B4-BE49-F238E27FC236}">
                <a16:creationId xmlns:a16="http://schemas.microsoft.com/office/drawing/2014/main" id="{12B2B9F2-77C2-4B65-A9DF-88287D44291F}"/>
              </a:ext>
            </a:extLst>
          </p:cNvPr>
          <p:cNvPicPr>
            <a:picLocks noChangeAspect="1"/>
          </p:cNvPicPr>
          <p:nvPr/>
        </p:nvPicPr>
        <p:blipFill>
          <a:blip r:embed="rId4"/>
          <a:stretch>
            <a:fillRect/>
          </a:stretch>
        </p:blipFill>
        <p:spPr>
          <a:xfrm>
            <a:off x="7749307" y="111477"/>
            <a:ext cx="4331855" cy="870799"/>
          </a:xfrm>
          <a:prstGeom prst="rect">
            <a:avLst/>
          </a:prstGeom>
        </p:spPr>
      </p:pic>
      <p:pic>
        <p:nvPicPr>
          <p:cNvPr id="4" name="Picture 3">
            <a:extLst>
              <a:ext uri="{FF2B5EF4-FFF2-40B4-BE49-F238E27FC236}">
                <a16:creationId xmlns:a16="http://schemas.microsoft.com/office/drawing/2014/main" id="{8AC0D9F9-BF50-4379-B87E-C880FEE1D9D5}"/>
              </a:ext>
            </a:extLst>
          </p:cNvPr>
          <p:cNvPicPr>
            <a:picLocks noChangeAspect="1"/>
          </p:cNvPicPr>
          <p:nvPr/>
        </p:nvPicPr>
        <p:blipFill>
          <a:blip r:embed="rId5"/>
          <a:stretch>
            <a:fillRect/>
          </a:stretch>
        </p:blipFill>
        <p:spPr>
          <a:xfrm>
            <a:off x="8927234" y="775855"/>
            <a:ext cx="2398748" cy="1279332"/>
          </a:xfrm>
          <a:prstGeom prst="rect">
            <a:avLst/>
          </a:prstGeom>
        </p:spPr>
      </p:pic>
      <p:pic>
        <p:nvPicPr>
          <p:cNvPr id="5" name="Picture 4">
            <a:extLst>
              <a:ext uri="{FF2B5EF4-FFF2-40B4-BE49-F238E27FC236}">
                <a16:creationId xmlns:a16="http://schemas.microsoft.com/office/drawing/2014/main" id="{ABC486B1-5AC8-40B9-B887-71C6CB2E9957}"/>
              </a:ext>
            </a:extLst>
          </p:cNvPr>
          <p:cNvPicPr>
            <a:picLocks noChangeAspect="1"/>
          </p:cNvPicPr>
          <p:nvPr/>
        </p:nvPicPr>
        <p:blipFill>
          <a:blip r:embed="rId5"/>
          <a:stretch>
            <a:fillRect/>
          </a:stretch>
        </p:blipFill>
        <p:spPr>
          <a:xfrm>
            <a:off x="1612032" y="6248400"/>
            <a:ext cx="3689639" cy="508095"/>
          </a:xfrm>
          <a:prstGeom prst="rect">
            <a:avLst/>
          </a:prstGeom>
        </p:spPr>
      </p:pic>
      <p:pic>
        <p:nvPicPr>
          <p:cNvPr id="7" name="Picture 6">
            <a:extLst>
              <a:ext uri="{FF2B5EF4-FFF2-40B4-BE49-F238E27FC236}">
                <a16:creationId xmlns:a16="http://schemas.microsoft.com/office/drawing/2014/main" id="{C08E9E63-AAFB-481F-A864-D54977D6070E}"/>
              </a:ext>
            </a:extLst>
          </p:cNvPr>
          <p:cNvPicPr>
            <a:picLocks noChangeAspect="1"/>
          </p:cNvPicPr>
          <p:nvPr/>
        </p:nvPicPr>
        <p:blipFill>
          <a:blip r:embed="rId6"/>
          <a:stretch>
            <a:fillRect/>
          </a:stretch>
        </p:blipFill>
        <p:spPr>
          <a:xfrm>
            <a:off x="1948455" y="6456536"/>
            <a:ext cx="1848108" cy="228632"/>
          </a:xfrm>
          <a:prstGeom prst="rect">
            <a:avLst/>
          </a:prstGeom>
        </p:spPr>
      </p:pic>
    </p:spTree>
    <p:extLst>
      <p:ext uri="{BB962C8B-B14F-4D97-AF65-F5344CB8AC3E}">
        <p14:creationId xmlns:p14="http://schemas.microsoft.com/office/powerpoint/2010/main" val="2931787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diagram of a person&amp;#39;s body&#10;&#10;AI-generated content may be incorrect.">
            <a:extLst>
              <a:ext uri="{FF2B5EF4-FFF2-40B4-BE49-F238E27FC236}">
                <a16:creationId xmlns:a16="http://schemas.microsoft.com/office/drawing/2014/main" id="{616820CC-97B9-25CF-DE03-145D4ACD21CB}"/>
              </a:ext>
            </a:extLst>
          </p:cNvPr>
          <p:cNvPicPr>
            <a:picLocks noChangeAspect="1"/>
          </p:cNvPicPr>
          <p:nvPr/>
        </p:nvPicPr>
        <p:blipFill>
          <a:blip r:embed="rId2"/>
          <a:stretch>
            <a:fillRect/>
          </a:stretch>
        </p:blipFill>
        <p:spPr>
          <a:xfrm>
            <a:off x="1183646" y="0"/>
            <a:ext cx="9824708" cy="6858000"/>
          </a:xfrm>
          <a:prstGeom prst="rect">
            <a:avLst/>
          </a:prstGeom>
        </p:spPr>
      </p:pic>
      <p:pic>
        <p:nvPicPr>
          <p:cNvPr id="3" name="Picture 2">
            <a:extLst>
              <a:ext uri="{FF2B5EF4-FFF2-40B4-BE49-F238E27FC236}">
                <a16:creationId xmlns:a16="http://schemas.microsoft.com/office/drawing/2014/main" id="{83E20435-148B-4E20-B97E-825C641C9DEA}"/>
              </a:ext>
            </a:extLst>
          </p:cNvPr>
          <p:cNvPicPr>
            <a:picLocks noChangeAspect="1"/>
          </p:cNvPicPr>
          <p:nvPr/>
        </p:nvPicPr>
        <p:blipFill>
          <a:blip r:embed="rId3"/>
          <a:stretch>
            <a:fillRect/>
          </a:stretch>
        </p:blipFill>
        <p:spPr>
          <a:xfrm>
            <a:off x="7860145" y="111477"/>
            <a:ext cx="4331855" cy="870799"/>
          </a:xfrm>
          <a:prstGeom prst="rect">
            <a:avLst/>
          </a:prstGeom>
        </p:spPr>
      </p:pic>
    </p:spTree>
    <p:extLst>
      <p:ext uri="{BB962C8B-B14F-4D97-AF65-F5344CB8AC3E}">
        <p14:creationId xmlns:p14="http://schemas.microsoft.com/office/powerpoint/2010/main" val="3887875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7130"/>
            <a:ext cx="10515600" cy="1325563"/>
          </a:xfrm>
        </p:spPr>
        <p:txBody>
          <a:bodyPr/>
          <a:lstStyle/>
          <a:p>
            <a:r>
              <a:rPr lang="en-GB" b="1" dirty="0">
                <a:latin typeface="Arial" panose="020B0604020202020204" pitchFamily="34" charset="0"/>
                <a:cs typeface="Arial" panose="020B0604020202020204" pitchFamily="34" charset="0"/>
              </a:rPr>
              <a:t>Year 6 content</a:t>
            </a:r>
          </a:p>
        </p:txBody>
      </p:sp>
      <p:sp>
        <p:nvSpPr>
          <p:cNvPr id="3" name="Content Placeholder 2"/>
          <p:cNvSpPr>
            <a:spLocks noGrp="1"/>
          </p:cNvSpPr>
          <p:nvPr>
            <p:ph idx="1"/>
          </p:nvPr>
        </p:nvSpPr>
        <p:spPr>
          <a:xfrm>
            <a:off x="284018" y="1447212"/>
            <a:ext cx="5417029" cy="5183658"/>
          </a:xfrm>
        </p:spPr>
        <p:txBody>
          <a:bodyPr vert="horz" lIns="91440" tIns="45720" rIns="91440" bIns="45720" rtlCol="0" anchor="t">
            <a:normAutofit/>
          </a:bodyPr>
          <a:lstStyle/>
          <a:p>
            <a:pPr marL="0" indent="0">
              <a:lnSpc>
                <a:spcPct val="100000"/>
              </a:lnSpc>
              <a:spcBef>
                <a:spcPts val="600"/>
              </a:spcBef>
              <a:buNone/>
            </a:pPr>
            <a:r>
              <a:rPr lang="en-GB" sz="2400" b="1" dirty="0">
                <a:solidFill>
                  <a:srgbClr val="7030A0"/>
                </a:solidFill>
                <a:latin typeface="Arial" panose="020B0604020202020204" pitchFamily="34" charset="0"/>
                <a:cs typeface="Arial" panose="020B0604020202020204" pitchFamily="34" charset="0"/>
              </a:rPr>
              <a:t>Extending learning in year 5. </a:t>
            </a:r>
          </a:p>
          <a:p>
            <a:pPr marL="0" indent="0">
              <a:lnSpc>
                <a:spcPct val="100000"/>
              </a:lnSpc>
              <a:spcBef>
                <a:spcPts val="600"/>
              </a:spcBef>
              <a:buNone/>
            </a:pPr>
            <a:r>
              <a:rPr lang="en-GB" sz="2400" b="1" dirty="0">
                <a:solidFill>
                  <a:srgbClr val="7030A0"/>
                </a:solidFill>
                <a:latin typeface="Arial"/>
                <a:cs typeface="Arial"/>
              </a:rPr>
              <a:t>New content to include:</a:t>
            </a:r>
            <a:endParaRPr lang="en-GB" sz="2400" dirty="0">
              <a:solidFill>
                <a:srgbClr val="7030A0"/>
              </a:solidFill>
              <a:latin typeface="Arial"/>
              <a:cs typeface="Arial"/>
            </a:endParaRP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Body image </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Sharing images online</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Forced marriage </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Conception, reproduction &amp; birth</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HIV</a:t>
            </a:r>
          </a:p>
          <a:p>
            <a:pPr>
              <a:lnSpc>
                <a:spcPct val="100000"/>
              </a:lnSpc>
              <a:spcBef>
                <a:spcPts val="600"/>
              </a:spcBef>
            </a:pPr>
            <a:r>
              <a:rPr lang="en-GB" sz="2400" dirty="0">
                <a:solidFill>
                  <a:srgbClr val="7030A0"/>
                </a:solidFill>
                <a:latin typeface="Arial"/>
                <a:cs typeface="Arial"/>
              </a:rPr>
              <a:t>Online sexual content (identified need only)</a:t>
            </a:r>
          </a:p>
          <a:p>
            <a:endParaRPr lang="en-GB" dirty="0">
              <a:solidFill>
                <a:srgbClr val="CC0000"/>
              </a:solidFill>
              <a:latin typeface="Arial" panose="020B0604020202020204" pitchFamily="34" charset="0"/>
              <a:cs typeface="Arial" panose="020B0604020202020204" pitchFamily="34" charset="0"/>
            </a:endParaRPr>
          </a:p>
        </p:txBody>
      </p:sp>
      <p:sp>
        <p:nvSpPr>
          <p:cNvPr id="8" name="Content Placeholder 2"/>
          <p:cNvSpPr txBox="1">
            <a:spLocks/>
          </p:cNvSpPr>
          <p:nvPr/>
        </p:nvSpPr>
        <p:spPr>
          <a:xfrm>
            <a:off x="5620700" y="1253330"/>
            <a:ext cx="6287282" cy="525830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600"/>
              </a:spcBef>
              <a:buFont typeface="Arial" panose="020B0604020202020204" pitchFamily="34" charset="0"/>
              <a:buNone/>
            </a:pPr>
            <a:r>
              <a:rPr lang="en-GB" sz="2400" b="1" dirty="0">
                <a:solidFill>
                  <a:prstClr val="black"/>
                </a:solidFill>
                <a:latin typeface="Arial" panose="020B0604020202020204" pitchFamily="34" charset="0"/>
                <a:cs typeface="Arial" panose="020B0604020202020204" pitchFamily="34" charset="0"/>
              </a:rPr>
              <a:t>Sample Learning Outcomes</a:t>
            </a:r>
            <a:endParaRPr lang="en-GB" sz="2400" dirty="0">
              <a:solidFill>
                <a:prstClr val="black"/>
              </a:solidFill>
              <a:latin typeface="Arial" panose="020B0604020202020204" pitchFamily="34" charset="0"/>
              <a:cs typeface="Arial" panose="020B0604020202020204" pitchFamily="34" charset="0"/>
            </a:endParaRP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Recognise that photos can be changed to match society's view of perfect</a:t>
            </a:r>
          </a:p>
          <a:p>
            <a:pPr>
              <a:lnSpc>
                <a:spcPct val="100000"/>
              </a:lnSpc>
              <a:spcBef>
                <a:spcPts val="600"/>
              </a:spcBef>
            </a:pPr>
            <a:r>
              <a:rPr lang="en-GB" sz="2400" dirty="0">
                <a:solidFill>
                  <a:prstClr val="black"/>
                </a:solidFill>
                <a:latin typeface="Arial"/>
                <a:cs typeface="Arial"/>
              </a:rPr>
              <a:t>Explore the risks of sharing photos and films of themselves or others online, and without consent</a:t>
            </a: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Describe ways in which people show their commitment to each other</a:t>
            </a: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Know a variety of ways in which the sperm can fertilise the egg to create a baby</a:t>
            </a: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Explain how HIV affects the body’s immune system</a:t>
            </a: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30BA6099-B004-477A-B1ED-2A016C92B295}"/>
              </a:ext>
            </a:extLst>
          </p:cNvPr>
          <p:cNvPicPr>
            <a:picLocks noChangeAspect="1"/>
          </p:cNvPicPr>
          <p:nvPr/>
        </p:nvPicPr>
        <p:blipFill>
          <a:blip r:embed="rId3"/>
          <a:stretch>
            <a:fillRect/>
          </a:stretch>
        </p:blipFill>
        <p:spPr>
          <a:xfrm>
            <a:off x="7666180" y="168141"/>
            <a:ext cx="4331855" cy="870799"/>
          </a:xfrm>
          <a:prstGeom prst="rect">
            <a:avLst/>
          </a:prstGeom>
        </p:spPr>
      </p:pic>
    </p:spTree>
    <p:extLst>
      <p:ext uri="{BB962C8B-B14F-4D97-AF65-F5344CB8AC3E}">
        <p14:creationId xmlns:p14="http://schemas.microsoft.com/office/powerpoint/2010/main" val="159496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l="11601" r="11758"/>
          <a:stretch/>
        </p:blipFill>
        <p:spPr>
          <a:xfrm>
            <a:off x="1414463" y="1673"/>
            <a:ext cx="9344026" cy="6854653"/>
          </a:xfrm>
          <a:prstGeom prst="rect">
            <a:avLst/>
          </a:prstGeom>
        </p:spPr>
      </p:pic>
      <p:pic>
        <p:nvPicPr>
          <p:cNvPr id="3" name="Picture 2">
            <a:extLst>
              <a:ext uri="{FF2B5EF4-FFF2-40B4-BE49-F238E27FC236}">
                <a16:creationId xmlns:a16="http://schemas.microsoft.com/office/drawing/2014/main" id="{BC46AE3A-170E-4C82-9361-F3EC03CF9888}"/>
              </a:ext>
            </a:extLst>
          </p:cNvPr>
          <p:cNvPicPr>
            <a:picLocks noChangeAspect="1"/>
          </p:cNvPicPr>
          <p:nvPr/>
        </p:nvPicPr>
        <p:blipFill>
          <a:blip r:embed="rId4"/>
          <a:stretch>
            <a:fillRect/>
          </a:stretch>
        </p:blipFill>
        <p:spPr>
          <a:xfrm>
            <a:off x="9107055" y="74531"/>
            <a:ext cx="3084945" cy="620143"/>
          </a:xfrm>
          <a:prstGeom prst="rect">
            <a:avLst/>
          </a:prstGeom>
        </p:spPr>
      </p:pic>
      <p:pic>
        <p:nvPicPr>
          <p:cNvPr id="4" name="Picture 3">
            <a:extLst>
              <a:ext uri="{FF2B5EF4-FFF2-40B4-BE49-F238E27FC236}">
                <a16:creationId xmlns:a16="http://schemas.microsoft.com/office/drawing/2014/main" id="{0B00983E-A012-4812-B093-F7D5C5183B03}"/>
              </a:ext>
            </a:extLst>
          </p:cNvPr>
          <p:cNvPicPr>
            <a:picLocks noChangeAspect="1"/>
          </p:cNvPicPr>
          <p:nvPr/>
        </p:nvPicPr>
        <p:blipFill>
          <a:blip r:embed="rId5"/>
          <a:stretch>
            <a:fillRect/>
          </a:stretch>
        </p:blipFill>
        <p:spPr>
          <a:xfrm>
            <a:off x="9331941" y="694674"/>
            <a:ext cx="1162768" cy="441399"/>
          </a:xfrm>
          <a:prstGeom prst="rect">
            <a:avLst/>
          </a:prstGeom>
        </p:spPr>
      </p:pic>
      <p:pic>
        <p:nvPicPr>
          <p:cNvPr id="5" name="Picture 4">
            <a:extLst>
              <a:ext uri="{FF2B5EF4-FFF2-40B4-BE49-F238E27FC236}">
                <a16:creationId xmlns:a16="http://schemas.microsoft.com/office/drawing/2014/main" id="{31960D1F-A5E7-4C06-9587-53AF587D1A38}"/>
              </a:ext>
            </a:extLst>
          </p:cNvPr>
          <p:cNvPicPr>
            <a:picLocks noChangeAspect="1"/>
          </p:cNvPicPr>
          <p:nvPr/>
        </p:nvPicPr>
        <p:blipFill>
          <a:blip r:embed="rId6"/>
          <a:stretch>
            <a:fillRect/>
          </a:stretch>
        </p:blipFill>
        <p:spPr>
          <a:xfrm>
            <a:off x="101183" y="4498427"/>
            <a:ext cx="1848108" cy="228632"/>
          </a:xfrm>
          <a:prstGeom prst="rect">
            <a:avLst/>
          </a:prstGeom>
        </p:spPr>
      </p:pic>
      <p:pic>
        <p:nvPicPr>
          <p:cNvPr id="6" name="Picture 5">
            <a:extLst>
              <a:ext uri="{FF2B5EF4-FFF2-40B4-BE49-F238E27FC236}">
                <a16:creationId xmlns:a16="http://schemas.microsoft.com/office/drawing/2014/main" id="{574BF791-B18F-439F-9213-9870409D3BD8}"/>
              </a:ext>
            </a:extLst>
          </p:cNvPr>
          <p:cNvPicPr>
            <a:picLocks noChangeAspect="1"/>
          </p:cNvPicPr>
          <p:nvPr/>
        </p:nvPicPr>
        <p:blipFill>
          <a:blip r:embed="rId5"/>
          <a:stretch>
            <a:fillRect/>
          </a:stretch>
        </p:blipFill>
        <p:spPr>
          <a:xfrm>
            <a:off x="0" y="4892996"/>
            <a:ext cx="1718772" cy="1965004"/>
          </a:xfrm>
          <a:prstGeom prst="rect">
            <a:avLst/>
          </a:prstGeom>
        </p:spPr>
      </p:pic>
    </p:spTree>
    <p:extLst>
      <p:ext uri="{BB962C8B-B14F-4D97-AF65-F5344CB8AC3E}">
        <p14:creationId xmlns:p14="http://schemas.microsoft.com/office/powerpoint/2010/main" val="2616875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618" y="3043373"/>
            <a:ext cx="4859010" cy="591090"/>
          </a:xfrm>
        </p:spPr>
        <p:txBody>
          <a:bodyPr vert="horz" lIns="91440" tIns="45720" rIns="91440" bIns="45720" rtlCol="0" anchor="ctr">
            <a:noAutofit/>
          </a:bodyPr>
          <a:lstStyle/>
          <a:p>
            <a:r>
              <a:rPr lang="en-US" sz="3200" dirty="0">
                <a:latin typeface="Calibri"/>
                <a:ea typeface="Calibri"/>
                <a:cs typeface="Calibri"/>
                <a:hlinkClick r:id="rId3"/>
              </a:rPr>
              <a:t>BBC Teach Operation Ouch</a:t>
            </a:r>
            <a:endParaRPr lang="en-GB" sz="3200">
              <a:latin typeface="Calibri"/>
              <a:ea typeface="Calibri"/>
              <a:cs typeface="Calibri"/>
            </a:endParaRPr>
          </a:p>
        </p:txBody>
      </p:sp>
      <p:pic>
        <p:nvPicPr>
          <p:cNvPr id="5" name="Picture 4"/>
          <p:cNvPicPr>
            <a:picLocks noChangeAspect="1"/>
          </p:cNvPicPr>
          <p:nvPr/>
        </p:nvPicPr>
        <p:blipFill rotWithShape="1">
          <a:blip r:embed="rId4"/>
          <a:srcRect l="22012" t="36349" r="28054" b="9046"/>
          <a:stretch/>
        </p:blipFill>
        <p:spPr>
          <a:xfrm>
            <a:off x="6629398" y="837892"/>
            <a:ext cx="3537286" cy="2174776"/>
          </a:xfrm>
          <a:prstGeom prst="rect">
            <a:avLst/>
          </a:prstGeom>
        </p:spPr>
      </p:pic>
      <p:sp>
        <p:nvSpPr>
          <p:cNvPr id="6" name="TextBox 5"/>
          <p:cNvSpPr txBox="1"/>
          <p:nvPr/>
        </p:nvSpPr>
        <p:spPr>
          <a:xfrm>
            <a:off x="7164651" y="3002899"/>
            <a:ext cx="4451684" cy="584775"/>
          </a:xfrm>
          <a:prstGeom prst="rect">
            <a:avLst/>
          </a:prstGeom>
          <a:noFill/>
        </p:spPr>
        <p:txBody>
          <a:bodyPr wrap="square" lIns="91440" tIns="45720" rIns="91440" bIns="45720" rtlCol="0" anchor="t">
            <a:spAutoFit/>
          </a:bodyPr>
          <a:lstStyle/>
          <a:p>
            <a:r>
              <a:rPr lang="en-US" sz="3200" dirty="0">
                <a:hlinkClick r:id="rId5"/>
              </a:rPr>
              <a:t>Amaze Junior</a:t>
            </a:r>
            <a:endParaRPr lang="en-GB" sz="3200" dirty="0"/>
          </a:p>
        </p:txBody>
      </p:sp>
      <p:pic>
        <p:nvPicPr>
          <p:cNvPr id="7" name="Picture 6"/>
          <p:cNvPicPr>
            <a:picLocks noChangeAspect="1"/>
          </p:cNvPicPr>
          <p:nvPr/>
        </p:nvPicPr>
        <p:blipFill rotWithShape="1">
          <a:blip r:embed="rId6"/>
          <a:srcRect l="24847" t="20230" r="35296" b="43644"/>
          <a:stretch/>
        </p:blipFill>
        <p:spPr>
          <a:xfrm>
            <a:off x="476250" y="4049072"/>
            <a:ext cx="3850105" cy="1961928"/>
          </a:xfrm>
          <a:prstGeom prst="rect">
            <a:avLst/>
          </a:prstGeom>
        </p:spPr>
      </p:pic>
      <p:sp>
        <p:nvSpPr>
          <p:cNvPr id="9" name="TextBox 8"/>
          <p:cNvSpPr txBox="1"/>
          <p:nvPr/>
        </p:nvSpPr>
        <p:spPr>
          <a:xfrm>
            <a:off x="1163464" y="6074407"/>
            <a:ext cx="4451684" cy="584775"/>
          </a:xfrm>
          <a:prstGeom prst="rect">
            <a:avLst/>
          </a:prstGeom>
          <a:noFill/>
        </p:spPr>
        <p:txBody>
          <a:bodyPr wrap="square" lIns="91440" tIns="45720" rIns="91440" bIns="45720" rtlCol="0" anchor="t">
            <a:spAutoFit/>
          </a:bodyPr>
          <a:lstStyle/>
          <a:p>
            <a:r>
              <a:rPr lang="en-US" sz="3200" dirty="0">
                <a:hlinkClick r:id="rId7"/>
              </a:rPr>
              <a:t>Sarah Sproule</a:t>
            </a:r>
            <a:endParaRPr lang="en-GB" sz="3200" dirty="0"/>
          </a:p>
        </p:txBody>
      </p:sp>
      <p:pic>
        <p:nvPicPr>
          <p:cNvPr id="10" name="Picture 9"/>
          <p:cNvPicPr>
            <a:picLocks noChangeAspect="1"/>
          </p:cNvPicPr>
          <p:nvPr/>
        </p:nvPicPr>
        <p:blipFill rotWithShape="1">
          <a:blip r:embed="rId8"/>
          <a:srcRect l="20718" t="14638" r="14183" b="38980"/>
          <a:stretch/>
        </p:blipFill>
        <p:spPr>
          <a:xfrm>
            <a:off x="5715000" y="3898232"/>
            <a:ext cx="4860758" cy="1947065"/>
          </a:xfrm>
          <a:prstGeom prst="rect">
            <a:avLst/>
          </a:prstGeom>
        </p:spPr>
      </p:pic>
      <p:sp>
        <p:nvSpPr>
          <p:cNvPr id="11" name="TextBox 10"/>
          <p:cNvSpPr txBox="1"/>
          <p:nvPr/>
        </p:nvSpPr>
        <p:spPr>
          <a:xfrm>
            <a:off x="6310923" y="5966066"/>
            <a:ext cx="4451684" cy="584775"/>
          </a:xfrm>
          <a:prstGeom prst="rect">
            <a:avLst/>
          </a:prstGeom>
          <a:noFill/>
        </p:spPr>
        <p:txBody>
          <a:bodyPr wrap="square" lIns="91440" tIns="45720" rIns="91440" bIns="45720" rtlCol="0" anchor="t">
            <a:spAutoFit/>
          </a:bodyPr>
          <a:lstStyle/>
          <a:p>
            <a:r>
              <a:rPr lang="en-US" sz="3200" dirty="0">
                <a:hlinkClick r:id="rId9"/>
              </a:rPr>
              <a:t>Outspoken Sex Ed</a:t>
            </a:r>
            <a:endParaRPr lang="en-GB" sz="3200" dirty="0"/>
          </a:p>
        </p:txBody>
      </p:sp>
      <p:pic>
        <p:nvPicPr>
          <p:cNvPr id="3" name="Picture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75465" y="604443"/>
            <a:ext cx="4855964" cy="2440327"/>
          </a:xfrm>
          <a:prstGeom prst="rect">
            <a:avLst/>
          </a:prstGeom>
        </p:spPr>
      </p:pic>
      <p:sp>
        <p:nvSpPr>
          <p:cNvPr id="4" name="TextBox 3">
            <a:extLst>
              <a:ext uri="{FF2B5EF4-FFF2-40B4-BE49-F238E27FC236}">
                <a16:creationId xmlns:a16="http://schemas.microsoft.com/office/drawing/2014/main" id="{F1B1A4DF-A610-0215-8273-B607A076DCBC}"/>
              </a:ext>
            </a:extLst>
          </p:cNvPr>
          <p:cNvSpPr txBox="1"/>
          <p:nvPr/>
        </p:nvSpPr>
        <p:spPr>
          <a:xfrm>
            <a:off x="119743" y="0"/>
            <a:ext cx="7369628" cy="584775"/>
          </a:xfrm>
          <a:prstGeom prst="rect">
            <a:avLst/>
          </a:prstGeom>
          <a:noFill/>
        </p:spPr>
        <p:txBody>
          <a:bodyPr wrap="square" rtlCol="0">
            <a:spAutoFit/>
          </a:bodyPr>
          <a:lstStyle/>
          <a:p>
            <a:r>
              <a:rPr lang="en-US" sz="3200" dirty="0"/>
              <a:t>Links to support you at home</a:t>
            </a:r>
            <a:r>
              <a:rPr lang="en-US" dirty="0"/>
              <a:t>. </a:t>
            </a:r>
            <a:endParaRPr lang="en-GB" dirty="0"/>
          </a:p>
        </p:txBody>
      </p:sp>
    </p:spTree>
    <p:extLst>
      <p:ext uri="{BB962C8B-B14F-4D97-AF65-F5344CB8AC3E}">
        <p14:creationId xmlns:p14="http://schemas.microsoft.com/office/powerpoint/2010/main" val="10508305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33"/>
          <p:cNvSpPr txBox="1">
            <a:spLocks noGrp="1"/>
          </p:cNvSpPr>
          <p:nvPr>
            <p:ph type="title"/>
          </p:nvPr>
        </p:nvSpPr>
        <p:spPr>
          <a:xfrm>
            <a:off x="298454" y="23000"/>
            <a:ext cx="7820800" cy="763600"/>
          </a:xfrm>
          <a:prstGeom prst="rect">
            <a:avLst/>
          </a:prstGeom>
          <a:noFill/>
          <a:ln>
            <a:noFill/>
          </a:ln>
        </p:spPr>
        <p:txBody>
          <a:bodyPr spcFirstLastPara="1" vert="horz" wrap="square" lIns="121900" tIns="121900" rIns="121900" bIns="121900" rtlCol="0" anchor="t" anchorCtr="0">
            <a:noAutofit/>
          </a:bodyPr>
          <a:lstStyle/>
          <a:p>
            <a:r>
              <a:rPr lang="en-GB" b="1" u="sng" dirty="0"/>
              <a:t>Teaching in mixed groups</a:t>
            </a:r>
            <a:endParaRPr b="1" u="sng" dirty="0"/>
          </a:p>
        </p:txBody>
      </p:sp>
      <p:sp>
        <p:nvSpPr>
          <p:cNvPr id="161" name="Google Shape;161;p33"/>
          <p:cNvSpPr txBox="1">
            <a:spLocks noGrp="1"/>
          </p:cNvSpPr>
          <p:nvPr>
            <p:ph type="body" idx="1"/>
          </p:nvPr>
        </p:nvSpPr>
        <p:spPr>
          <a:xfrm>
            <a:off x="359999" y="888200"/>
            <a:ext cx="11087585" cy="4582800"/>
          </a:xfrm>
          <a:prstGeom prst="rect">
            <a:avLst/>
          </a:prstGeom>
          <a:noFill/>
          <a:ln>
            <a:noFill/>
          </a:ln>
        </p:spPr>
        <p:txBody>
          <a:bodyPr spcFirstLastPara="1" vert="horz" wrap="square" lIns="121900" tIns="121900" rIns="121900" bIns="121900" rtlCol="0" anchor="t" anchorCtr="0">
            <a:noAutofit/>
          </a:bodyPr>
          <a:lstStyle/>
          <a:p>
            <a:pPr marL="0" indent="0">
              <a:lnSpc>
                <a:spcPct val="115000"/>
              </a:lnSpc>
              <a:buNone/>
            </a:pPr>
            <a:r>
              <a:rPr lang="en-GB" b="1" dirty="0"/>
              <a:t>We will a</a:t>
            </a:r>
            <a:r>
              <a:rPr lang="en-GB" b="1" dirty="0">
                <a:solidFill>
                  <a:schemeClr val="tx1"/>
                </a:solidFill>
              </a:rPr>
              <a:t>void segregating by gender</a:t>
            </a:r>
            <a:r>
              <a:rPr lang="en-GB" dirty="0">
                <a:solidFill>
                  <a:schemeClr val="tx1"/>
                </a:solidFill>
              </a:rPr>
              <a:t> unless there is a clear rationale for doing so in order to meet the needs of pupils (e.g. giving girls a chance to ask questions about menstruation in a female-only environment). </a:t>
            </a:r>
            <a:endParaRPr dirty="0">
              <a:solidFill>
                <a:schemeClr val="tx1"/>
              </a:solidFill>
            </a:endParaRPr>
          </a:p>
          <a:p>
            <a:pPr marL="0" indent="0">
              <a:lnSpc>
                <a:spcPct val="115000"/>
              </a:lnSpc>
              <a:spcBef>
                <a:spcPts val="2133"/>
              </a:spcBef>
              <a:buNone/>
            </a:pPr>
            <a:r>
              <a:rPr lang="en-GB" dirty="0"/>
              <a:t>We will e</a:t>
            </a:r>
            <a:r>
              <a:rPr lang="en-GB" dirty="0">
                <a:solidFill>
                  <a:schemeClr val="tx1"/>
                </a:solidFill>
              </a:rPr>
              <a:t>nsure pupils have </a:t>
            </a:r>
            <a:r>
              <a:rPr lang="en-GB" b="1" dirty="0">
                <a:solidFill>
                  <a:schemeClr val="tx1"/>
                </a:solidFill>
              </a:rPr>
              <a:t>opportunities to ask teachers questions in small groups </a:t>
            </a:r>
            <a:r>
              <a:rPr lang="en-GB" dirty="0">
                <a:solidFill>
                  <a:schemeClr val="tx1"/>
                </a:solidFill>
              </a:rPr>
              <a:t>or individually if they have personal concerns about topics. </a:t>
            </a:r>
            <a:endParaRPr dirty="0">
              <a:solidFill>
                <a:schemeClr val="tx1"/>
              </a:solidFill>
            </a:endParaRPr>
          </a:p>
          <a:p>
            <a:pPr marL="0" indent="0">
              <a:lnSpc>
                <a:spcPct val="115000"/>
              </a:lnSpc>
              <a:spcBef>
                <a:spcPts val="2133"/>
              </a:spcBef>
              <a:spcAft>
                <a:spcPts val="2133"/>
              </a:spcAft>
              <a:buNone/>
            </a:pPr>
            <a:endParaRPr dirty="0"/>
          </a:p>
        </p:txBody>
      </p:sp>
      <p:sp>
        <p:nvSpPr>
          <p:cNvPr id="163" name="Google Shape;163;p33"/>
          <p:cNvSpPr txBox="1"/>
          <p:nvPr/>
        </p:nvSpPr>
        <p:spPr>
          <a:xfrm>
            <a:off x="360000" y="3919033"/>
            <a:ext cx="11214400" cy="2394000"/>
          </a:xfrm>
          <a:prstGeom prst="rect">
            <a:avLst/>
          </a:prstGeom>
          <a:solidFill>
            <a:srgbClr val="CCCCCC"/>
          </a:solidFill>
          <a:ln>
            <a:noFill/>
          </a:ln>
        </p:spPr>
        <p:txBody>
          <a:bodyPr spcFirstLastPara="1" wrap="square" lIns="121900" tIns="121900" rIns="121900" bIns="121900" anchor="t" anchorCtr="0">
            <a:noAutofit/>
          </a:bodyPr>
          <a:lstStyle/>
          <a:p>
            <a:r>
              <a:rPr lang="en-GB" sz="2133" b="1" dirty="0"/>
              <a:t>STATUTORY GUIDANCE</a:t>
            </a:r>
            <a:endParaRPr sz="2133" b="1" dirty="0"/>
          </a:p>
          <a:p>
            <a:r>
              <a:rPr lang="en-GB" sz="2400" dirty="0"/>
              <a:t>Schools should consider what they can do to foster healthy and respectful peer-to-peer communication and behaviour between boys and girls, and provide an environment, which challenges perceived limits on pupils based on their gender or any other characteristic, including through these subjects and as part</a:t>
            </a:r>
            <a:endParaRPr sz="2400" dirty="0"/>
          </a:p>
          <a:p>
            <a:r>
              <a:rPr lang="en-GB" sz="2400" dirty="0"/>
              <a:t>of a whole-school approach. (p14)</a:t>
            </a:r>
            <a:endParaRPr sz="2400" dirty="0"/>
          </a:p>
        </p:txBody>
      </p:sp>
      <p:sp>
        <p:nvSpPr>
          <p:cNvPr id="162" name="Google Shape;162;p33"/>
          <p:cNvSpPr txBox="1">
            <a:spLocks noGrp="1"/>
          </p:cNvSpPr>
          <p:nvPr>
            <p:ph type="sldNum" idx="12"/>
          </p:nvPr>
        </p:nvSpPr>
        <p:spPr>
          <a:xfrm>
            <a:off x="5721300" y="6414633"/>
            <a:ext cx="496000" cy="448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19</a:t>
            </a:fld>
            <a:endParaRPr dirty="0"/>
          </a:p>
        </p:txBody>
      </p:sp>
    </p:spTree>
    <p:extLst>
      <p:ext uri="{BB962C8B-B14F-4D97-AF65-F5344CB8AC3E}">
        <p14:creationId xmlns:p14="http://schemas.microsoft.com/office/powerpoint/2010/main" val="1976521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360000" y="288567"/>
            <a:ext cx="11582400" cy="763600"/>
          </a:xfrm>
          <a:prstGeom prst="rect">
            <a:avLst/>
          </a:prstGeom>
          <a:noFill/>
          <a:ln>
            <a:noFill/>
          </a:ln>
        </p:spPr>
        <p:txBody>
          <a:bodyPr spcFirstLastPara="1" vert="horz" wrap="square" lIns="121900" tIns="121900" rIns="121900" bIns="121900" rtlCol="0" anchor="t" anchorCtr="0">
            <a:noAutofit/>
          </a:bodyPr>
          <a:lstStyle/>
          <a:p>
            <a:r>
              <a:rPr lang="en-GB" b="1" u="sng" dirty="0"/>
              <a:t>Class Ground Rules</a:t>
            </a:r>
            <a:endParaRPr b="1" u="sng" dirty="0"/>
          </a:p>
          <a:p>
            <a:endParaRPr b="1" u="sng" dirty="0"/>
          </a:p>
          <a:p>
            <a:endParaRPr b="1" u="sng" dirty="0"/>
          </a:p>
          <a:p>
            <a:endParaRPr b="1" u="sng" dirty="0"/>
          </a:p>
        </p:txBody>
      </p:sp>
      <p:sp>
        <p:nvSpPr>
          <p:cNvPr id="205" name="Google Shape;205;p39"/>
          <p:cNvSpPr txBox="1">
            <a:spLocks noGrp="1"/>
          </p:cNvSpPr>
          <p:nvPr>
            <p:ph type="body" idx="1"/>
          </p:nvPr>
        </p:nvSpPr>
        <p:spPr>
          <a:xfrm>
            <a:off x="360000" y="1219200"/>
            <a:ext cx="9840000" cy="5028400"/>
          </a:xfrm>
          <a:prstGeom prst="rect">
            <a:avLst/>
          </a:prstGeom>
          <a:noFill/>
          <a:ln>
            <a:noFill/>
          </a:ln>
        </p:spPr>
        <p:txBody>
          <a:bodyPr spcFirstLastPara="1" vert="horz" wrap="square" lIns="121900" tIns="121900" rIns="121900" bIns="121900" rtlCol="0" anchor="t" anchorCtr="0">
            <a:noAutofit/>
          </a:bodyPr>
          <a:lstStyle/>
          <a:p>
            <a:pPr marL="0" indent="0">
              <a:lnSpc>
                <a:spcPct val="115000"/>
              </a:lnSpc>
              <a:buNone/>
            </a:pPr>
            <a:r>
              <a:rPr lang="en-GB" sz="2400" dirty="0"/>
              <a:t>Teachers will create clear class ground rules in order to help when teaching about sensitive topics. They will also support confidentiality and safeguarding of pupils. </a:t>
            </a:r>
            <a:endParaRPr sz="2400" dirty="0"/>
          </a:p>
          <a:p>
            <a:pPr marL="0" indent="0">
              <a:lnSpc>
                <a:spcPct val="115000"/>
              </a:lnSpc>
              <a:spcBef>
                <a:spcPts val="2133"/>
              </a:spcBef>
              <a:buNone/>
            </a:pPr>
            <a:r>
              <a:rPr lang="en-GB" sz="2400" dirty="0"/>
              <a:t>Ground rules will be: </a:t>
            </a:r>
            <a:endParaRPr sz="2400" dirty="0"/>
          </a:p>
          <a:p>
            <a:pPr indent="-457189">
              <a:lnSpc>
                <a:spcPct val="115000"/>
              </a:lnSpc>
              <a:spcBef>
                <a:spcPts val="2133"/>
              </a:spcBef>
              <a:buSzPts val="1800"/>
            </a:pPr>
            <a:r>
              <a:rPr lang="en-GB" sz="2400" b="1" dirty="0"/>
              <a:t>discussed</a:t>
            </a:r>
            <a:r>
              <a:rPr lang="en-GB" sz="2400" dirty="0"/>
              <a:t> and understood by all</a:t>
            </a:r>
            <a:endParaRPr sz="2400" dirty="0"/>
          </a:p>
          <a:p>
            <a:pPr indent="-457189">
              <a:lnSpc>
                <a:spcPct val="115000"/>
              </a:lnSpc>
              <a:buSzPts val="1800"/>
            </a:pPr>
            <a:r>
              <a:rPr lang="en-GB" sz="2400" b="1" dirty="0"/>
              <a:t>clear</a:t>
            </a:r>
            <a:r>
              <a:rPr lang="en-GB" sz="2400" dirty="0"/>
              <a:t> and practical</a:t>
            </a:r>
            <a:endParaRPr sz="2400" dirty="0"/>
          </a:p>
          <a:p>
            <a:pPr indent="-457189">
              <a:lnSpc>
                <a:spcPct val="115000"/>
              </a:lnSpc>
              <a:buSzPts val="1800"/>
            </a:pPr>
            <a:r>
              <a:rPr lang="en-GB" sz="2400" b="1" dirty="0"/>
              <a:t>modelled</a:t>
            </a:r>
            <a:r>
              <a:rPr lang="en-GB" sz="2400" dirty="0"/>
              <a:t> by the teacher</a:t>
            </a:r>
            <a:endParaRPr sz="2400" dirty="0"/>
          </a:p>
          <a:p>
            <a:pPr indent="-457189">
              <a:lnSpc>
                <a:spcPct val="115000"/>
              </a:lnSpc>
              <a:buSzPts val="1800"/>
            </a:pPr>
            <a:r>
              <a:rPr lang="en-GB" sz="2400" b="1" dirty="0"/>
              <a:t>followed</a:t>
            </a:r>
            <a:r>
              <a:rPr lang="en-GB" sz="2400" dirty="0"/>
              <a:t> consistently and enforced </a:t>
            </a:r>
            <a:endParaRPr sz="2400" dirty="0"/>
          </a:p>
          <a:p>
            <a:pPr indent="-457189">
              <a:lnSpc>
                <a:spcPct val="115000"/>
              </a:lnSpc>
              <a:buSzPts val="1800"/>
            </a:pPr>
            <a:r>
              <a:rPr lang="en-GB" sz="2400" b="1" dirty="0"/>
              <a:t>updated</a:t>
            </a:r>
            <a:r>
              <a:rPr lang="en-GB" sz="2400" dirty="0"/>
              <a:t> when needed</a:t>
            </a:r>
            <a:endParaRPr sz="2400" dirty="0"/>
          </a:p>
          <a:p>
            <a:pPr indent="-457189">
              <a:lnSpc>
                <a:spcPct val="115000"/>
              </a:lnSpc>
              <a:buSzPts val="1800"/>
            </a:pPr>
            <a:r>
              <a:rPr lang="en-GB" sz="2400" b="1" dirty="0"/>
              <a:t>visible</a:t>
            </a:r>
            <a:r>
              <a:rPr lang="en-GB" sz="2400" dirty="0"/>
              <a:t> in lessons (for example, posters)</a:t>
            </a:r>
            <a:endParaRPr sz="2400" dirty="0"/>
          </a:p>
          <a:p>
            <a:pPr marL="0" indent="0">
              <a:lnSpc>
                <a:spcPct val="115000"/>
              </a:lnSpc>
              <a:spcBef>
                <a:spcPts val="2133"/>
              </a:spcBef>
              <a:spcAft>
                <a:spcPts val="2133"/>
              </a:spcAft>
              <a:buNone/>
            </a:pPr>
            <a:endParaRPr sz="2400" dirty="0"/>
          </a:p>
        </p:txBody>
      </p:sp>
      <p:sp>
        <p:nvSpPr>
          <p:cNvPr id="206" name="Google Shape;206;p39"/>
          <p:cNvSpPr txBox="1">
            <a:spLocks noGrp="1"/>
          </p:cNvSpPr>
          <p:nvPr>
            <p:ph type="sldNum" idx="12"/>
          </p:nvPr>
        </p:nvSpPr>
        <p:spPr>
          <a:xfrm>
            <a:off x="5742033" y="6414633"/>
            <a:ext cx="475200" cy="448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20</a:t>
            </a:fld>
            <a:endParaRPr dirty="0"/>
          </a:p>
        </p:txBody>
      </p:sp>
    </p:spTree>
    <p:extLst>
      <p:ext uri="{BB962C8B-B14F-4D97-AF65-F5344CB8AC3E}">
        <p14:creationId xmlns:p14="http://schemas.microsoft.com/office/powerpoint/2010/main" val="2909108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360000" y="288567"/>
            <a:ext cx="11582400" cy="763600"/>
          </a:xfrm>
          <a:prstGeom prst="rect">
            <a:avLst/>
          </a:prstGeom>
          <a:noFill/>
          <a:ln>
            <a:noFill/>
          </a:ln>
        </p:spPr>
        <p:txBody>
          <a:bodyPr spcFirstLastPara="1" vert="horz" wrap="square" lIns="121900" tIns="121900" rIns="121900" bIns="121900" rtlCol="0" anchor="t" anchorCtr="0">
            <a:noAutofit/>
          </a:bodyPr>
          <a:lstStyle/>
          <a:p>
            <a:r>
              <a:rPr lang="en-GB" b="1" dirty="0"/>
              <a:t>Example Ground Rules</a:t>
            </a:r>
            <a:endParaRPr b="1" dirty="0"/>
          </a:p>
          <a:p>
            <a:endParaRPr b="1" dirty="0"/>
          </a:p>
          <a:p>
            <a:endParaRPr b="1" dirty="0"/>
          </a:p>
          <a:p>
            <a:endParaRPr b="1" dirty="0"/>
          </a:p>
        </p:txBody>
      </p:sp>
      <p:sp>
        <p:nvSpPr>
          <p:cNvPr id="212" name="Google Shape;212;p40"/>
          <p:cNvSpPr txBox="1">
            <a:spLocks noGrp="1"/>
          </p:cNvSpPr>
          <p:nvPr>
            <p:ph type="body" idx="1"/>
          </p:nvPr>
        </p:nvSpPr>
        <p:spPr>
          <a:xfrm>
            <a:off x="360000" y="1219200"/>
            <a:ext cx="9840000" cy="5028400"/>
          </a:xfrm>
          <a:prstGeom prst="rect">
            <a:avLst/>
          </a:prstGeom>
          <a:noFill/>
          <a:ln>
            <a:noFill/>
          </a:ln>
        </p:spPr>
        <p:txBody>
          <a:bodyPr spcFirstLastPara="1" vert="horz" wrap="square" lIns="121900" tIns="121900" rIns="121900" bIns="121900" rtlCol="0" anchor="t" anchorCtr="0">
            <a:noAutofit/>
          </a:bodyPr>
          <a:lstStyle/>
          <a:p>
            <a:pPr marL="0" indent="0">
              <a:lnSpc>
                <a:spcPct val="115000"/>
              </a:lnSpc>
              <a:buClr>
                <a:schemeClr val="dk1"/>
              </a:buClr>
              <a:buSzPts val="1100"/>
              <a:buNone/>
            </a:pPr>
            <a:r>
              <a:rPr lang="en-GB" sz="2400" b="1" dirty="0"/>
              <a:t>Respect privacy</a:t>
            </a:r>
            <a:r>
              <a:rPr lang="en-GB" sz="2400" dirty="0"/>
              <a:t>. We can discuss examples but don’t use names or descriptions that identify anyone, including ourselves. We never put anyone ‘on the spot’ (no personal questions or pressure to answer).</a:t>
            </a:r>
            <a:endParaRPr sz="2400" dirty="0"/>
          </a:p>
          <a:p>
            <a:pPr marL="0" indent="0">
              <a:lnSpc>
                <a:spcPct val="115000"/>
              </a:lnSpc>
              <a:spcBef>
                <a:spcPts val="2133"/>
              </a:spcBef>
              <a:buClr>
                <a:schemeClr val="dk1"/>
              </a:buClr>
              <a:buSzPts val="1100"/>
              <a:buNone/>
            </a:pPr>
            <a:r>
              <a:rPr lang="en-GB" sz="2400" b="1" dirty="0"/>
              <a:t>Listen to others</a:t>
            </a:r>
            <a:r>
              <a:rPr lang="en-GB" sz="2400" dirty="0"/>
              <a:t>. </a:t>
            </a:r>
            <a:r>
              <a:rPr lang="en-GB" dirty="0">
                <a:solidFill>
                  <a:schemeClr val="tx1"/>
                </a:solidFill>
              </a:rPr>
              <a:t>It is</a:t>
            </a:r>
            <a:r>
              <a:rPr lang="en-GB" sz="2400" dirty="0"/>
              <a:t> okay to challenge a view or disagree, but we listen properly before making assumptions or deciding how to respond. Everyone has the right to feel listened to. </a:t>
            </a:r>
            <a:endParaRPr sz="2400" dirty="0"/>
          </a:p>
          <a:p>
            <a:pPr marL="0" indent="0">
              <a:lnSpc>
                <a:spcPct val="115000"/>
              </a:lnSpc>
              <a:spcBef>
                <a:spcPts val="2133"/>
              </a:spcBef>
              <a:buClr>
                <a:schemeClr val="dk1"/>
              </a:buClr>
              <a:buSzPts val="1100"/>
              <a:buNone/>
            </a:pPr>
            <a:r>
              <a:rPr lang="en-GB" sz="2400" b="1" dirty="0"/>
              <a:t>No judgement</a:t>
            </a:r>
            <a:r>
              <a:rPr lang="en-GB" sz="2400" dirty="0"/>
              <a:t>. We can explore beliefs and misunderstandings about a topic without fear of being judged. </a:t>
            </a:r>
            <a:endParaRPr sz="2400" dirty="0"/>
          </a:p>
          <a:p>
            <a:pPr marL="0" indent="0">
              <a:lnSpc>
                <a:spcPct val="115000"/>
              </a:lnSpc>
              <a:spcBef>
                <a:spcPts val="2133"/>
              </a:spcBef>
              <a:spcAft>
                <a:spcPts val="2133"/>
              </a:spcAft>
              <a:buClr>
                <a:schemeClr val="dk1"/>
              </a:buClr>
              <a:buSzPts val="1100"/>
              <a:buNone/>
            </a:pPr>
            <a:r>
              <a:rPr lang="en-GB" sz="2400" b="1" dirty="0"/>
              <a:t>Right to pass</a:t>
            </a:r>
            <a:r>
              <a:rPr lang="en-GB" sz="2400" dirty="0"/>
              <a:t>. Every pupil has the right to choose not to answer a question or join the discussion if a topic makes them uncomfortable.</a:t>
            </a:r>
            <a:endParaRPr sz="2400" dirty="0"/>
          </a:p>
        </p:txBody>
      </p:sp>
      <p:sp>
        <p:nvSpPr>
          <p:cNvPr id="213" name="Google Shape;213;p40"/>
          <p:cNvSpPr txBox="1">
            <a:spLocks noGrp="1"/>
          </p:cNvSpPr>
          <p:nvPr>
            <p:ph type="sldNum" idx="12"/>
          </p:nvPr>
        </p:nvSpPr>
        <p:spPr>
          <a:xfrm>
            <a:off x="5742033" y="6414633"/>
            <a:ext cx="475200" cy="448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21</a:t>
            </a:fld>
            <a:endParaRPr dirty="0"/>
          </a:p>
        </p:txBody>
      </p:sp>
    </p:spTree>
    <p:extLst>
      <p:ext uri="{BB962C8B-B14F-4D97-AF65-F5344CB8AC3E}">
        <p14:creationId xmlns:p14="http://schemas.microsoft.com/office/powerpoint/2010/main" val="485620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8A1999C0D674345B4F2ECD3D1AFD136" ma:contentTypeVersion="13" ma:contentTypeDescription="Create a new document." ma:contentTypeScope="" ma:versionID="1bcaee103558bccc9aba74f49edf646b">
  <xsd:schema xmlns:xsd="http://www.w3.org/2001/XMLSchema" xmlns:xs="http://www.w3.org/2001/XMLSchema" xmlns:p="http://schemas.microsoft.com/office/2006/metadata/properties" xmlns:ns2="049e3d99-23e0-443f-9b4f-2b69ef4301b6" xmlns:ns3="16452f0a-a6ac-4fd7-aeca-11e51ff82916" targetNamespace="http://schemas.microsoft.com/office/2006/metadata/properties" ma:root="true" ma:fieldsID="6fe5ff285d9527f7b5cce3d9ca23a5cd" ns2:_="" ns3:_="">
    <xsd:import namespace="049e3d99-23e0-443f-9b4f-2b69ef4301b6"/>
    <xsd:import namespace="16452f0a-a6ac-4fd7-aeca-11e51ff8291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LengthInSeconds"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9e3d99-23e0-443f-9b4f-2b69ef4301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981911ff-a637-4e74-a3d8-ddce259bfc85"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452f0a-a6ac-4fd7-aeca-11e51ff8291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e27822f8-b604-4133-a37f-af420786b44c}" ma:internalName="TaxCatchAll" ma:showField="CatchAllData" ma:web="16452f0a-a6ac-4fd7-aeca-11e51ff8291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452f0a-a6ac-4fd7-aeca-11e51ff82916" xsi:nil="true"/>
    <lcf76f155ced4ddcb4097134ff3c332f xmlns="049e3d99-23e0-443f-9b4f-2b69ef4301b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38033F-4666-4AB1-9A17-2DD036AF00A4}"/>
</file>

<file path=customXml/itemProps2.xml><?xml version="1.0" encoding="utf-8"?>
<ds:datastoreItem xmlns:ds="http://schemas.openxmlformats.org/officeDocument/2006/customXml" ds:itemID="{9B09D59D-3791-4097-9206-DFF745EB05BB}"/>
</file>

<file path=customXml/itemProps3.xml><?xml version="1.0" encoding="utf-8"?>
<ds:datastoreItem xmlns:ds="http://schemas.openxmlformats.org/officeDocument/2006/customXml" ds:itemID="{D66FA8DD-7773-4C4C-91FD-11C5C4E23E7B}"/>
</file>

<file path=docProps/app.xml><?xml version="1.0" encoding="utf-8"?>
<Properties xmlns="http://schemas.openxmlformats.org/officeDocument/2006/extended-properties" xmlns:vt="http://schemas.openxmlformats.org/officeDocument/2006/docPropsVTypes">
  <TotalTime>9</TotalTime>
  <Words>1128</Words>
  <Application>Microsoft Office PowerPoint</Application>
  <PresentationFormat>Widescreen</PresentationFormat>
  <Paragraphs>140</Paragraphs>
  <Slides>21</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Aptos Display</vt:lpstr>
      <vt:lpstr>Arial</vt:lpstr>
      <vt:lpstr>Calibri</vt:lpstr>
      <vt:lpstr>Office Theme</vt:lpstr>
      <vt:lpstr>Relationships, Sex and Health Education at Hart Plain Junior School</vt:lpstr>
      <vt:lpstr>Statutory Content</vt:lpstr>
      <vt:lpstr>Science Curriculum</vt:lpstr>
      <vt:lpstr>Non-Statutory Content</vt:lpstr>
      <vt:lpstr>PowerPoint Presentation</vt:lpstr>
      <vt:lpstr>PowerPoint Presentation</vt:lpstr>
      <vt:lpstr>Year 3 content</vt:lpstr>
      <vt:lpstr>PowerPoint Presentation</vt:lpstr>
      <vt:lpstr>PowerPoint Presentation</vt:lpstr>
      <vt:lpstr>Year 4 content</vt:lpstr>
      <vt:lpstr>PowerPoint Presentation</vt:lpstr>
      <vt:lpstr>PowerPoint Presentation</vt:lpstr>
      <vt:lpstr>Year 5 content</vt:lpstr>
      <vt:lpstr>PowerPoint Presentation</vt:lpstr>
      <vt:lpstr>PowerPoint Presentation</vt:lpstr>
      <vt:lpstr>Year 6 content</vt:lpstr>
      <vt:lpstr>PowerPoint Presentation</vt:lpstr>
      <vt:lpstr>BBC Teach Operation Ouch</vt:lpstr>
      <vt:lpstr>Teaching in mixed groups</vt:lpstr>
      <vt:lpstr>Class Ground Rules   </vt:lpstr>
      <vt:lpstr>Example Ground Rules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Amy Ranson</dc:creator>
  <cp:lastModifiedBy>Amy Ranson</cp:lastModifiedBy>
  <cp:revision>1</cp:revision>
  <dcterms:created xsi:type="dcterms:W3CDTF">2026-04-24T12:46:48Z</dcterms:created>
  <dcterms:modified xsi:type="dcterms:W3CDTF">2026-04-24T12:56:16Z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0x010100F8A1999C0D674345B4F2ECD3D1AFD136</vt:lpwstr>
  </property>
</Properties>
</file>